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87" r:id="rId3"/>
    <p:sldMasterId id="2147483668" r:id="rId4"/>
    <p:sldMasterId id="2147483672" r:id="rId5"/>
  </p:sldMasterIdLst>
  <p:notesMasterIdLst>
    <p:notesMasterId r:id="rId90"/>
  </p:notesMasterIdLst>
  <p:sldIdLst>
    <p:sldId id="260" r:id="rId6"/>
    <p:sldId id="268" r:id="rId7"/>
    <p:sldId id="287" r:id="rId8"/>
    <p:sldId id="270" r:id="rId9"/>
    <p:sldId id="271" r:id="rId10"/>
    <p:sldId id="272" r:id="rId11"/>
    <p:sldId id="288" r:id="rId12"/>
    <p:sldId id="289" r:id="rId13"/>
    <p:sldId id="290" r:id="rId14"/>
    <p:sldId id="273" r:id="rId15"/>
    <p:sldId id="292" r:id="rId16"/>
    <p:sldId id="293" r:id="rId17"/>
    <p:sldId id="295" r:id="rId18"/>
    <p:sldId id="296" r:id="rId19"/>
    <p:sldId id="291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99" r:id="rId31"/>
    <p:sldId id="297" r:id="rId32"/>
    <p:sldId id="285" r:id="rId33"/>
    <p:sldId id="300" r:id="rId34"/>
    <p:sldId id="286" r:id="rId35"/>
    <p:sldId id="301" r:id="rId36"/>
    <p:sldId id="302" r:id="rId37"/>
    <p:sldId id="303" r:id="rId38"/>
    <p:sldId id="304" r:id="rId39"/>
    <p:sldId id="308" r:id="rId40"/>
    <p:sldId id="305" r:id="rId41"/>
    <p:sldId id="307" r:id="rId42"/>
    <p:sldId id="306" r:id="rId43"/>
    <p:sldId id="309" r:id="rId44"/>
    <p:sldId id="310" r:id="rId45"/>
    <p:sldId id="313" r:id="rId46"/>
    <p:sldId id="314" r:id="rId47"/>
    <p:sldId id="311" r:id="rId48"/>
    <p:sldId id="312" r:id="rId49"/>
    <p:sldId id="315" r:id="rId50"/>
    <p:sldId id="353" r:id="rId51"/>
    <p:sldId id="316" r:id="rId52"/>
    <p:sldId id="320" r:id="rId53"/>
    <p:sldId id="321" r:id="rId54"/>
    <p:sldId id="318" r:id="rId55"/>
    <p:sldId id="319" r:id="rId56"/>
    <p:sldId id="317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30" r:id="rId65"/>
    <p:sldId id="331" r:id="rId66"/>
    <p:sldId id="332" r:id="rId67"/>
    <p:sldId id="333" r:id="rId68"/>
    <p:sldId id="334" r:id="rId69"/>
    <p:sldId id="335" r:id="rId70"/>
    <p:sldId id="354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264" r:id="rId8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6679BCAB-B2F8-4F3A-9941-A2354D800C4A}">
          <p14:sldIdLst>
            <p14:sldId id="260"/>
            <p14:sldId id="268"/>
          </p14:sldIdLst>
        </p14:section>
        <p14:section name="起步" id="{E8946E85-F996-40C6-86D0-C3A744B3B4CC}">
          <p14:sldIdLst>
            <p14:sldId id="287"/>
            <p14:sldId id="270"/>
            <p14:sldId id="271"/>
            <p14:sldId id="272"/>
            <p14:sldId id="288"/>
            <p14:sldId id="289"/>
            <p14:sldId id="290"/>
            <p14:sldId id="273"/>
            <p14:sldId id="292"/>
            <p14:sldId id="293"/>
            <p14:sldId id="295"/>
            <p14:sldId id="296"/>
            <p14:sldId id="291"/>
            <p14:sldId id="274"/>
            <p14:sldId id="275"/>
          </p14:sldIdLst>
        </p14:section>
        <p14:section name="Git 基础 - 安装并配置 Git" id="{9A40304D-21DF-4F7A-A944-94CA293A2E1A}">
          <p14:sldIdLst>
            <p14:sldId id="276"/>
            <p14:sldId id="277"/>
            <p14:sldId id="279"/>
            <p14:sldId id="278"/>
            <p14:sldId id="280"/>
            <p14:sldId id="281"/>
          </p14:sldIdLst>
        </p14:section>
        <p14:section name="Git 基础 - Git 的基本操作" id="{6B6EDE1B-D602-4E36-A6E0-8C6C27D3C8A3}">
          <p14:sldIdLst>
            <p14:sldId id="282"/>
            <p14:sldId id="283"/>
            <p14:sldId id="299"/>
            <p14:sldId id="297"/>
            <p14:sldId id="285"/>
            <p14:sldId id="300"/>
            <p14:sldId id="286"/>
            <p14:sldId id="301"/>
            <p14:sldId id="302"/>
            <p14:sldId id="303"/>
            <p14:sldId id="304"/>
            <p14:sldId id="308"/>
            <p14:sldId id="305"/>
            <p14:sldId id="307"/>
            <p14:sldId id="306"/>
            <p14:sldId id="309"/>
            <p14:sldId id="310"/>
            <p14:sldId id="313"/>
            <p14:sldId id="314"/>
            <p14:sldId id="311"/>
            <p14:sldId id="312"/>
            <p14:sldId id="315"/>
          </p14:sldIdLst>
        </p14:section>
        <p14:section name="Github - 了解开源相关的概念" id="{20894BEC-5CBF-4A50-ABED-92F8B37CBFAB}">
          <p14:sldIdLst>
            <p14:sldId id="353"/>
            <p14:sldId id="316"/>
            <p14:sldId id="320"/>
            <p14:sldId id="321"/>
            <p14:sldId id="318"/>
            <p14:sldId id="319"/>
            <p14:sldId id="317"/>
          </p14:sldIdLst>
        </p14:section>
        <p14:section name="Github - 注册账号" id="{991B1A71-5DCA-47FB-8B51-B7360B31B415}">
          <p14:sldIdLst>
            <p14:sldId id="322"/>
            <p14:sldId id="323"/>
            <p14:sldId id="324"/>
          </p14:sldIdLst>
        </p14:section>
        <p14:section name="Github - 远程仓库的使用" id="{FE002A84-AC3E-4998-B157-D480C7E8586E}">
          <p14:sldIdLst>
            <p14:sldId id="325"/>
            <p14:sldId id="326"/>
            <p14:sldId id="327"/>
            <p14:sldId id="328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Git 分支 - 本地分支操作" id="{D312A42D-EADE-4366-95FC-BA142C703332}">
          <p14:sldIdLst>
            <p14:sldId id="354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Git 分支 - 远程分支操作" id="{BE1273F3-6BAD-4089-B6CE-E3DC4DB1D425}">
          <p14:sldIdLst>
            <p14:sldId id="347"/>
            <p14:sldId id="348"/>
            <p14:sldId id="349"/>
            <p14:sldId id="350"/>
            <p14:sldId id="351"/>
          </p14:sldIdLst>
        </p14:section>
        <p14:section name="结束" id="{FDE24B8A-BC31-49D3-85DA-175ECA3B8A95}">
          <p14:sldIdLst>
            <p14:sldId id="35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99FF"/>
    <a:srgbClr val="404040"/>
    <a:srgbClr val="3399FF"/>
    <a:srgbClr val="FFFFFF"/>
    <a:srgbClr val="000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5847" autoAdjust="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outlineViewPr>
    <p:cViewPr>
      <p:scale>
        <a:sx n="33" d="100"/>
        <a:sy n="33" d="100"/>
      </p:scale>
      <p:origin x="0" y="-42293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2">
            <a:extLst>
              <a:ext uri="{FF2B5EF4-FFF2-40B4-BE49-F238E27FC236}">
                <a16:creationId xmlns:a16="http://schemas.microsoft.com/office/drawing/2014/main" id="{32458E56-6549-49C7-A782-3D0B2EC26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584" y="3023414"/>
            <a:ext cx="6412832" cy="81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请输入课程标题</a:t>
            </a:r>
          </a:p>
        </p:txBody>
      </p:sp>
    </p:spTree>
    <p:extLst>
      <p:ext uri="{BB962C8B-B14F-4D97-AF65-F5344CB8AC3E}">
        <p14:creationId xmlns:p14="http://schemas.microsoft.com/office/powerpoint/2010/main" val="47562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1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D095BB6-7617-41E1-96A4-23FE4B643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404040"/>
          </a:solidFill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032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398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95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71575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theme" Target="../theme/them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59119F22-D024-471E-B92F-C523CA45C8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2" y="855134"/>
            <a:ext cx="4169833" cy="458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87CFF184-C6FC-4D23-8060-D9084D47B3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18" y="1420285"/>
            <a:ext cx="2933700" cy="3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1B93EB0-B47B-4139-A9E7-680FEBD87211}"/>
              </a:ext>
            </a:extLst>
          </p:cNvPr>
          <p:cNvSpPr/>
          <p:nvPr userDrawn="1"/>
        </p:nvSpPr>
        <p:spPr bwMode="auto">
          <a:xfrm>
            <a:off x="8509000" y="1845733"/>
            <a:ext cx="618067" cy="61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58E61F3-F7A5-412D-A38C-F3698EFEA909}"/>
              </a:ext>
            </a:extLst>
          </p:cNvPr>
          <p:cNvSpPr/>
          <p:nvPr userDrawn="1"/>
        </p:nvSpPr>
        <p:spPr bwMode="auto">
          <a:xfrm>
            <a:off x="3268134" y="2332567"/>
            <a:ext cx="245533" cy="245533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6EAD5656-3FDB-4CE6-9394-42A11A2398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87118" y="5249334"/>
            <a:ext cx="292100" cy="2921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518BB37-E54D-4A0F-AA9B-98C77A171F88}"/>
              </a:ext>
            </a:extLst>
          </p:cNvPr>
          <p:cNvSpPr/>
          <p:nvPr userDrawn="1"/>
        </p:nvSpPr>
        <p:spPr bwMode="auto">
          <a:xfrm>
            <a:off x="4353985" y="2586567"/>
            <a:ext cx="171449" cy="1735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32" name="图片 17">
            <a:extLst>
              <a:ext uri="{FF2B5EF4-FFF2-40B4-BE49-F238E27FC236}">
                <a16:creationId xmlns:a16="http://schemas.microsoft.com/office/drawing/2014/main" id="{EA37E182-5E55-4C98-8205-BE980A7879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2" y="2108201"/>
            <a:ext cx="2899833" cy="7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>
            <a:extLst>
              <a:ext uri="{FF2B5EF4-FFF2-40B4-BE49-F238E27FC236}">
                <a16:creationId xmlns:a16="http://schemas.microsoft.com/office/drawing/2014/main" id="{D99F1C51-2313-447A-BFC8-E981987BA1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218" y="1947334"/>
            <a:ext cx="283633" cy="38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>
            <a:extLst>
              <a:ext uri="{FF2B5EF4-FFF2-40B4-BE49-F238E27FC236}">
                <a16:creationId xmlns:a16="http://schemas.microsoft.com/office/drawing/2014/main" id="{D9140ECE-CAF1-4050-A9EC-1A8C49F0773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34351" y="2334685"/>
            <a:ext cx="173567" cy="171449"/>
            <a:chOff x="6101548" y="1750326"/>
            <a:chExt cx="129654" cy="12965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47D8366-498F-4A28-8FFF-80691A5AD806}"/>
                </a:ext>
              </a:extLst>
            </p:cNvPr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6" name="Picture 6">
              <a:extLst>
                <a:ext uri="{FF2B5EF4-FFF2-40B4-BE49-F238E27FC236}">
                  <a16:creationId xmlns:a16="http://schemas.microsoft.com/office/drawing/2014/main" id="{0D6EF0B3-55F9-4B0B-8FC1-12FA66CEE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>
            <a:extLst>
              <a:ext uri="{FF2B5EF4-FFF2-40B4-BE49-F238E27FC236}">
                <a16:creationId xmlns:a16="http://schemas.microsoft.com/office/drawing/2014/main" id="{97E57E1C-B670-4CE9-9444-E6716C7A8F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5325534"/>
            <a:ext cx="1566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>
            <a:extLst>
              <a:ext uri="{FF2B5EF4-FFF2-40B4-BE49-F238E27FC236}">
                <a16:creationId xmlns:a16="http://schemas.microsoft.com/office/drawing/2014/main" id="{D61A61DC-7D6A-45C3-BA8F-F95BBC689D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053418" y="728134"/>
            <a:ext cx="300567" cy="300567"/>
            <a:chOff x="3039900" y="545911"/>
            <a:chExt cx="225188" cy="2251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4371FF8-15E6-4C2E-BFD6-329D49CDA085}"/>
                </a:ext>
              </a:extLst>
            </p:cNvPr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2" name="Picture 8">
              <a:extLst>
                <a:ext uri="{FF2B5EF4-FFF2-40B4-BE49-F238E27FC236}">
                  <a16:creationId xmlns:a16="http://schemas.microsoft.com/office/drawing/2014/main" id="{F929DECA-8CDC-440C-B3C7-ADA052A35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>
            <a:extLst>
              <a:ext uri="{FF2B5EF4-FFF2-40B4-BE49-F238E27FC236}">
                <a16:creationId xmlns:a16="http://schemas.microsoft.com/office/drawing/2014/main" id="{42F88623-A00D-4FAE-AD30-4F4EA8DC31C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48052" y="4030133"/>
            <a:ext cx="247649" cy="247651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>
              <a:extLst>
                <a:ext uri="{FF2B5EF4-FFF2-40B4-BE49-F238E27FC236}">
                  <a16:creationId xmlns:a16="http://schemas.microsoft.com/office/drawing/2014/main" id="{4E412649-A4AF-48C6-BFDB-D502C267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4" name="Picture 10">
              <a:extLst>
                <a:ext uri="{FF2B5EF4-FFF2-40B4-BE49-F238E27FC236}">
                  <a16:creationId xmlns:a16="http://schemas.microsoft.com/office/drawing/2014/main" id="{894D9ABE-4CAD-47E4-8346-4A1C73B1F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>
            <a:extLst>
              <a:ext uri="{FF2B5EF4-FFF2-40B4-BE49-F238E27FC236}">
                <a16:creationId xmlns:a16="http://schemas.microsoft.com/office/drawing/2014/main" id="{890DA93C-3391-4971-9214-08F5901EAC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5" y="2633134"/>
            <a:ext cx="95249" cy="10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72FD8FB7-FB7B-4CB6-9165-B9C8610A000A}"/>
              </a:ext>
            </a:extLst>
          </p:cNvPr>
          <p:cNvSpPr/>
          <p:nvPr userDrawn="1"/>
        </p:nvSpPr>
        <p:spPr bwMode="auto">
          <a:xfrm>
            <a:off x="9484785" y="3507318"/>
            <a:ext cx="334433" cy="332316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40" name="Picture 15">
            <a:extLst>
              <a:ext uri="{FF2B5EF4-FFF2-40B4-BE49-F238E27FC236}">
                <a16:creationId xmlns:a16="http://schemas.microsoft.com/office/drawing/2014/main" id="{A19690F8-AFF5-4AD6-B0AB-0720DFF9A9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33" y="3587752"/>
            <a:ext cx="177800" cy="17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>
            <a:extLst>
              <a:ext uri="{FF2B5EF4-FFF2-40B4-BE49-F238E27FC236}">
                <a16:creationId xmlns:a16="http://schemas.microsoft.com/office/drawing/2014/main" id="{A811C41F-40F1-4D6E-8D6D-D479ED1F160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03034" y="4514851"/>
            <a:ext cx="345017" cy="345016"/>
            <a:chOff x="1798978" y="3519004"/>
            <a:chExt cx="259307" cy="25930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CB36BC1-A95B-410A-BC21-E708CF997AA1}"/>
                </a:ext>
              </a:extLst>
            </p:cNvPr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CDA65F72-0E53-4445-85F9-4723E86E4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>
            <a:extLst>
              <a:ext uri="{FF2B5EF4-FFF2-40B4-BE49-F238E27FC236}">
                <a16:creationId xmlns:a16="http://schemas.microsoft.com/office/drawing/2014/main" id="{0769868A-8F7E-4DA2-BA34-4A524B5287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2" y="1394885"/>
            <a:ext cx="400049" cy="400049"/>
            <a:chOff x="748396" y="764271"/>
            <a:chExt cx="300782" cy="30078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DB8E1A8-B72A-4CBD-8055-B3D49AC0935D}"/>
                </a:ext>
              </a:extLst>
            </p:cNvPr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0" name="Picture 4">
              <a:extLst>
                <a:ext uri="{FF2B5EF4-FFF2-40B4-BE49-F238E27FC236}">
                  <a16:creationId xmlns:a16="http://schemas.microsoft.com/office/drawing/2014/main" id="{6FD13781-9278-47B5-AB4F-D79A58F0A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>
            <a:extLst>
              <a:ext uri="{FF2B5EF4-FFF2-40B4-BE49-F238E27FC236}">
                <a16:creationId xmlns:a16="http://schemas.microsoft.com/office/drawing/2014/main" id="{E57A953F-1EC4-4783-99D4-205B9994B8A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51618" y="5854700"/>
            <a:ext cx="400049" cy="400051"/>
            <a:chOff x="1365228" y="4292790"/>
            <a:chExt cx="300782" cy="30078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F852386-6B8F-4AF3-B756-70E58BAC530E}"/>
                </a:ext>
              </a:extLst>
            </p:cNvPr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8" name="Picture 5">
              <a:extLst>
                <a:ext uri="{FF2B5EF4-FFF2-40B4-BE49-F238E27FC236}">
                  <a16:creationId xmlns:a16="http://schemas.microsoft.com/office/drawing/2014/main" id="{096D23DE-CA8F-4934-AE25-567987ABE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>
            <a:extLst>
              <a:ext uri="{FF2B5EF4-FFF2-40B4-BE49-F238E27FC236}">
                <a16:creationId xmlns:a16="http://schemas.microsoft.com/office/drawing/2014/main" id="{206E367D-CF98-4DB9-AD53-262ECB42867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59985" y="3492500"/>
            <a:ext cx="400049" cy="400051"/>
            <a:chOff x="1169908" y="2618983"/>
            <a:chExt cx="300782" cy="300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46E4D8C-2304-4305-B021-E390BEBBA825}"/>
                </a:ext>
              </a:extLst>
            </p:cNvPr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6" name="Picture 6">
              <a:extLst>
                <a:ext uri="{FF2B5EF4-FFF2-40B4-BE49-F238E27FC236}">
                  <a16:creationId xmlns:a16="http://schemas.microsoft.com/office/drawing/2014/main" id="{7C0CFAA0-CEDC-412E-8C1D-8318171D4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>
            <a:extLst>
              <a:ext uri="{FF2B5EF4-FFF2-40B4-BE49-F238E27FC236}">
                <a16:creationId xmlns:a16="http://schemas.microsoft.com/office/drawing/2014/main" id="{1C551C26-ADA8-451A-86DE-00180217A0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375901" y="5395385"/>
            <a:ext cx="427567" cy="427567"/>
            <a:chOff x="7874758" y="4418464"/>
            <a:chExt cx="320722" cy="32072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83932B-9AEF-4417-9AC9-9329B8499C66}"/>
                </a:ext>
              </a:extLst>
            </p:cNvPr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4" name="Picture 7">
              <a:extLst>
                <a:ext uri="{FF2B5EF4-FFF2-40B4-BE49-F238E27FC236}">
                  <a16:creationId xmlns:a16="http://schemas.microsoft.com/office/drawing/2014/main" id="{5D18A454-5134-4B24-BCBA-F32C5525D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>
            <a:extLst>
              <a:ext uri="{FF2B5EF4-FFF2-40B4-BE49-F238E27FC236}">
                <a16:creationId xmlns:a16="http://schemas.microsoft.com/office/drawing/2014/main" id="{7876D317-A2A9-4256-8B30-31BBFC602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34" y="2364318"/>
            <a:ext cx="1693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>
            <a:extLst>
              <a:ext uri="{FF2B5EF4-FFF2-40B4-BE49-F238E27FC236}">
                <a16:creationId xmlns:a16="http://schemas.microsoft.com/office/drawing/2014/main" id="{B617132C-8935-4990-AB86-F06C588CE2C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818034" y="4578351"/>
            <a:ext cx="345017" cy="345016"/>
            <a:chOff x="8470946" y="4206098"/>
            <a:chExt cx="259071" cy="259071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723C3BA-7454-41DF-AC2F-73CEFC0B2ABF}"/>
                </a:ext>
              </a:extLst>
            </p:cNvPr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2" name="Picture 10">
              <a:extLst>
                <a:ext uri="{FF2B5EF4-FFF2-40B4-BE49-F238E27FC236}">
                  <a16:creationId xmlns:a16="http://schemas.microsoft.com/office/drawing/2014/main" id="{1E3F7196-F178-41AE-9B01-DB431AA99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>
            <a:extLst>
              <a:ext uri="{FF2B5EF4-FFF2-40B4-BE49-F238E27FC236}">
                <a16:creationId xmlns:a16="http://schemas.microsoft.com/office/drawing/2014/main" id="{EBD2D31A-46C2-4D70-B7B3-66C13F0989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745134" y="1217084"/>
            <a:ext cx="429684" cy="429683"/>
            <a:chOff x="7308304" y="912172"/>
            <a:chExt cx="323068" cy="32306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4A0515-8B0E-4AD6-B9D0-D58677FB7649}"/>
                </a:ext>
              </a:extLst>
            </p:cNvPr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0" name="Picture 11">
              <a:extLst>
                <a:ext uri="{FF2B5EF4-FFF2-40B4-BE49-F238E27FC236}">
                  <a16:creationId xmlns:a16="http://schemas.microsoft.com/office/drawing/2014/main" id="{A29A6410-025B-4DDB-B51D-C128F673C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871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BB733EE8-B96B-41D2-9F74-6C25E43293EA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C8A4D243-F1A8-47D3-8C20-2CDBCD058A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MH_Others_1">
            <a:extLst>
              <a:ext uri="{FF2B5EF4-FFF2-40B4-BE49-F238E27FC236}">
                <a16:creationId xmlns:a16="http://schemas.microsoft.com/office/drawing/2014/main" id="{BABE5452-224A-4404-9D2C-4118C48DF92C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611967" y="2556933"/>
            <a:ext cx="859367" cy="3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0" tIns="45720" rIns="91440" bIns="4572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</a:p>
        </p:txBody>
      </p:sp>
      <p:sp>
        <p:nvSpPr>
          <p:cNvPr id="21" name="MH_Others_2">
            <a:extLst>
              <a:ext uri="{FF2B5EF4-FFF2-40B4-BE49-F238E27FC236}">
                <a16:creationId xmlns:a16="http://schemas.microsoft.com/office/drawing/2014/main" id="{605D0FED-827D-46F2-9C8C-E752E657C92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264834" y="1221318"/>
            <a:ext cx="1248833" cy="1246716"/>
          </a:xfrm>
          <a:prstGeom prst="ellipse">
            <a:avLst/>
          </a:prstGeom>
          <a:solidFill>
            <a:srgbClr val="404040"/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91440" tIns="45720" rIns="91440" bIns="180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9333"/>
              </a:lnSpc>
              <a:spcBef>
                <a:spcPct val="0"/>
              </a:spcBef>
              <a:buNone/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</a:t>
            </a:r>
          </a:p>
        </p:txBody>
      </p:sp>
      <p:sp>
        <p:nvSpPr>
          <p:cNvPr id="23" name="MH_Others_3">
            <a:extLst>
              <a:ext uri="{FF2B5EF4-FFF2-40B4-BE49-F238E27FC236}">
                <a16:creationId xmlns:a16="http://schemas.microsoft.com/office/drawing/2014/main" id="{5185C740-EC67-432F-BB92-0612444D5C13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775520" y="2346261"/>
            <a:ext cx="979155" cy="979155"/>
          </a:xfrm>
          <a:prstGeom prst="ellipse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ln w="3175">
                  <a:solidFill>
                    <a:srgbClr val="FFFFFF"/>
                  </a:solidFill>
                </a:ln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BB733EE8-B96B-41D2-9F74-6C25E43293EA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C8A4D243-F1A8-47D3-8C20-2CDBCD058A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4A5CC22-CD89-4C80-A020-D481487793E5}"/>
              </a:ext>
            </a:extLst>
          </p:cNvPr>
          <p:cNvCxnSpPr/>
          <p:nvPr userDrawn="1"/>
        </p:nvCxnSpPr>
        <p:spPr>
          <a:xfrm>
            <a:off x="4464051" y="1845734"/>
            <a:ext cx="0" cy="32639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0F6C6B1-803A-439F-8BF9-57EE6B3322BA}"/>
              </a:ext>
            </a:extLst>
          </p:cNvPr>
          <p:cNvSpPr/>
          <p:nvPr userDrawn="1"/>
        </p:nvSpPr>
        <p:spPr>
          <a:xfrm>
            <a:off x="4415367" y="1797052"/>
            <a:ext cx="97367" cy="952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AEDB8FF-2CF8-4657-B1F9-7FE8618D6596}"/>
              </a:ext>
            </a:extLst>
          </p:cNvPr>
          <p:cNvSpPr/>
          <p:nvPr userDrawn="1"/>
        </p:nvSpPr>
        <p:spPr>
          <a:xfrm>
            <a:off x="4415367" y="5109633"/>
            <a:ext cx="97367" cy="952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5D865734-BD34-43A9-BEBE-E07E2FA9E4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90651" y="2565401"/>
            <a:ext cx="229446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267" b="1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TW" altLang="zh-CN" sz="4267" b="1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占位符 1">
            <a:extLst>
              <a:ext uri="{FF2B5EF4-FFF2-40B4-BE49-F238E27FC236}">
                <a16:creationId xmlns:a16="http://schemas.microsoft.com/office/drawing/2014/main" id="{77F29609-A27C-427B-89A8-A07F8D2799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8518" y="3431118"/>
            <a:ext cx="2821516" cy="6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TARGET</a:t>
            </a:r>
            <a:endParaRPr lang="zh-TW" altLang="zh-CN" sz="32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92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>
            <a:extLst>
              <a:ext uri="{FF2B5EF4-FFF2-40B4-BE49-F238E27FC236}">
                <a16:creationId xmlns:a16="http://schemas.microsoft.com/office/drawing/2014/main" id="{D8C6A398-F827-444F-A371-006638DF5DD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58285" y="292101"/>
            <a:ext cx="122767" cy="419100"/>
            <a:chOff x="457200" y="427038"/>
            <a:chExt cx="127000" cy="431800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C9522CEE-F2A3-46AF-9E50-5C3DA36FE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FF101B47-90B0-4AC2-9DE1-4F91D7B34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Segoe UI" pitchFamily="34" charset="0"/>
                <a:ea typeface="微软雅黑" pitchFamily="34" charset="-122"/>
              </a:endParaRPr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7562B788-04C3-4B6A-8AE0-572514B1C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B7E501-0487-4D5D-AA3B-8387A113B3A2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52" name="圆角矩形 3">
            <a:extLst>
              <a:ext uri="{FF2B5EF4-FFF2-40B4-BE49-F238E27FC236}">
                <a16:creationId xmlns:a16="http://schemas.microsoft.com/office/drawing/2014/main" id="{482A7831-061E-4030-B854-7F56FB02CBAD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053" name="图片 1">
            <a:extLst>
              <a:ext uri="{FF2B5EF4-FFF2-40B4-BE49-F238E27FC236}">
                <a16:creationId xmlns:a16="http://schemas.microsoft.com/office/drawing/2014/main" id="{E826B424-0A18-4827-990D-489EABAF298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5B0A8C49-FFD4-4CCA-9251-AFF490984F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84" r:id="rId7"/>
    <p:sldLayoutId id="2147483677" r:id="rId8"/>
    <p:sldLayoutId id="2147483681" r:id="rId9"/>
    <p:sldLayoutId id="2147483682" r:id="rId10"/>
    <p:sldLayoutId id="214748368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>
            <a:extLst>
              <a:ext uri="{FF2B5EF4-FFF2-40B4-BE49-F238E27FC236}">
                <a16:creationId xmlns:a16="http://schemas.microsoft.com/office/drawing/2014/main" id="{41627759-845F-4D77-B776-6ECCB8DAD9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92918" y="2423584"/>
            <a:ext cx="6864349" cy="1049867"/>
            <a:chOff x="1944836" y="1767215"/>
            <a:chExt cx="5147444" cy="787423"/>
          </a:xfrm>
        </p:grpSpPr>
        <p:pic>
          <p:nvPicPr>
            <p:cNvPr id="4099" name="图片 5">
              <a:extLst>
                <a:ext uri="{FF2B5EF4-FFF2-40B4-BE49-F238E27FC236}">
                  <a16:creationId xmlns:a16="http://schemas.microsoft.com/office/drawing/2014/main" id="{6C9866F8-6741-4BBD-A9D1-603623D3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D0CCD97-6AA9-4169-958D-B6611669721A}"/>
                </a:ext>
              </a:extLst>
            </p:cNvPr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5536390-9CC7-40A6-871F-2054FCA681D7}"/>
                </a:ext>
              </a:extLst>
            </p:cNvPr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noob.com/w3cnote/open-source-license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BB4BB-C627-448A-9147-26BD777F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26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基础概念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 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C00000"/>
                </a:solidFill>
              </a:rPr>
              <a:t>开源的分布式版本控制系统</a:t>
            </a:r>
            <a:r>
              <a:rPr lang="zh-CN" altLang="en-US" dirty="0"/>
              <a:t>，是目前世界上</a:t>
            </a:r>
            <a:r>
              <a:rPr lang="zh-CN" altLang="en-US" dirty="0">
                <a:solidFill>
                  <a:srgbClr val="C00000"/>
                </a:solidFill>
              </a:rPr>
              <a:t>最先进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最流行</a:t>
            </a:r>
            <a:r>
              <a:rPr lang="zh-CN" altLang="en-US" dirty="0"/>
              <a:t>的版本控制系统。可以快速高效地处理从很小到非常大的项目版本管理。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特点：项目越大越复杂，协同开发者越多，越能体现出 </a:t>
            </a:r>
            <a:r>
              <a:rPr lang="en-US" altLang="zh-CN" dirty="0"/>
              <a:t>Git 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高性能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高可用性</a:t>
            </a:r>
            <a:r>
              <a:rPr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7080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Git </a:t>
            </a:r>
            <a:r>
              <a:rPr lang="zh-CN" altLang="en-US" dirty="0"/>
              <a:t>基础概念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Git </a:t>
            </a:r>
            <a:r>
              <a:rPr lang="zh-CN" altLang="en-US" dirty="0"/>
              <a:t>的特性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之所以快速和高效，主要依赖于它的如下两个特性：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直接记录快照，而非差异比较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近乎所有操作都是本地执行</a:t>
            </a:r>
          </a:p>
        </p:txBody>
      </p:sp>
    </p:spTree>
    <p:extLst>
      <p:ext uri="{BB962C8B-B14F-4D97-AF65-F5344CB8AC3E}">
        <p14:creationId xmlns:p14="http://schemas.microsoft.com/office/powerpoint/2010/main" val="200305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Git </a:t>
            </a:r>
            <a:r>
              <a:rPr lang="zh-CN" altLang="en-US" dirty="0"/>
              <a:t>基础概念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 SVN </a:t>
            </a:r>
            <a:r>
              <a:rPr lang="zh-CN" altLang="en-US" dirty="0"/>
              <a:t>的差异比较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847368"/>
          </a:xfrm>
        </p:spPr>
        <p:txBody>
          <a:bodyPr/>
          <a:lstStyle/>
          <a:p>
            <a:r>
              <a:rPr lang="zh-CN" altLang="en-US" dirty="0"/>
              <a:t>传统的版本控制系统（例如 </a:t>
            </a:r>
            <a:r>
              <a:rPr lang="en-US" altLang="zh-CN" dirty="0"/>
              <a:t>SVN</a:t>
            </a:r>
            <a:r>
              <a:rPr lang="zh-CN" altLang="en-US" dirty="0"/>
              <a:t>）是</a:t>
            </a:r>
            <a:r>
              <a:rPr lang="zh-CN" altLang="en-US" dirty="0">
                <a:solidFill>
                  <a:srgbClr val="C00000"/>
                </a:solidFill>
              </a:rPr>
              <a:t>基于差异</a:t>
            </a:r>
            <a:r>
              <a:rPr lang="zh-CN" altLang="en-US" dirty="0"/>
              <a:t>的版本控制，它们存储的是</a:t>
            </a:r>
            <a:r>
              <a:rPr lang="zh-CN" altLang="en-US" dirty="0">
                <a:solidFill>
                  <a:srgbClr val="C00000"/>
                </a:solidFill>
              </a:rPr>
              <a:t>一组基本文件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每个文件随时间逐步累积的差异</a:t>
            </a:r>
            <a:r>
              <a:rPr lang="zh-CN" altLang="en-US" dirty="0"/>
              <a:t>。</a:t>
            </a:r>
          </a:p>
        </p:txBody>
      </p:sp>
      <p:pic>
        <p:nvPicPr>
          <p:cNvPr id="4098" name="Picture 2" descr="存储每个文件与初始版本的差异。">
            <a:extLst>
              <a:ext uri="{FF2B5EF4-FFF2-40B4-BE49-F238E27FC236}">
                <a16:creationId xmlns:a16="http://schemas.microsoft.com/office/drawing/2014/main" id="{744A0A39-BB0D-45A9-A83B-1EE26A81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00" y="2940938"/>
            <a:ext cx="6399861" cy="247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730517-F554-463F-A6E8-7A945C0A15C9}"/>
              </a:ext>
            </a:extLst>
          </p:cNvPr>
          <p:cNvSpPr txBox="1"/>
          <p:nvPr/>
        </p:nvSpPr>
        <p:spPr>
          <a:xfrm>
            <a:off x="838200" y="5542380"/>
            <a:ext cx="1042229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好处：节省磁盘空间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耗时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效率低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在每次切换版本的时候，都需要在基本文件的基础上，应用每个差异，从而生成目标版本对应的文件。</a:t>
            </a:r>
          </a:p>
        </p:txBody>
      </p:sp>
    </p:spTree>
    <p:extLst>
      <p:ext uri="{BB962C8B-B14F-4D97-AF65-F5344CB8AC3E}">
        <p14:creationId xmlns:p14="http://schemas.microsoft.com/office/powerpoint/2010/main" val="288593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Git </a:t>
            </a:r>
            <a:r>
              <a:rPr lang="zh-CN" altLang="en-US" dirty="0"/>
              <a:t>基础概念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 Git </a:t>
            </a:r>
            <a:r>
              <a:rPr lang="zh-CN" altLang="en-US" dirty="0"/>
              <a:t>的记录快照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847368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快照</a:t>
            </a:r>
            <a:r>
              <a:rPr lang="zh-CN" altLang="en-US" dirty="0"/>
              <a:t>是在原有文件版本的基础上重新生成一份新的文件，</a:t>
            </a:r>
            <a:r>
              <a:rPr lang="zh-CN" altLang="en-US" dirty="0">
                <a:solidFill>
                  <a:srgbClr val="C00000"/>
                </a:solidFill>
              </a:rPr>
              <a:t>类似于备份</a:t>
            </a:r>
            <a:r>
              <a:rPr lang="zh-CN" altLang="en-US" dirty="0"/>
              <a:t>。为了效率，如果文件没有修改，</a:t>
            </a:r>
            <a:r>
              <a:rPr lang="en-US" altLang="zh-CN" dirty="0"/>
              <a:t>Git </a:t>
            </a:r>
            <a:r>
              <a:rPr lang="zh-CN" altLang="en-US" dirty="0"/>
              <a:t>不再重新存储该文件，而是只保留一个链接指向之前存储的文件。</a:t>
            </a:r>
          </a:p>
        </p:txBody>
      </p:sp>
      <p:pic>
        <p:nvPicPr>
          <p:cNvPr id="5122" name="Picture 2" descr="Git 存储项目随时间改变的快照。">
            <a:extLst>
              <a:ext uri="{FF2B5EF4-FFF2-40B4-BE49-F238E27FC236}">
                <a16:creationId xmlns:a16="http://schemas.microsoft.com/office/drawing/2014/main" id="{D97A9490-BBA6-40E9-929D-F456B6DE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79" y="2939917"/>
            <a:ext cx="6459025" cy="246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2B62C3-5D81-412A-B0FC-3CB6A165D0C3}"/>
              </a:ext>
            </a:extLst>
          </p:cNvPr>
          <p:cNvSpPr txBox="1"/>
          <p:nvPr/>
        </p:nvSpPr>
        <p:spPr>
          <a:xfrm>
            <a:off x="838200" y="5542380"/>
            <a:ext cx="10422293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缺点：占用磁盘空间较大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版本切换时非常快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，因为每个版本都是完整的文件快照，切换版本时直接恢复目标版本的快照即可。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空间换时间</a:t>
            </a:r>
          </a:p>
        </p:txBody>
      </p:sp>
    </p:spTree>
    <p:extLst>
      <p:ext uri="{BB962C8B-B14F-4D97-AF65-F5344CB8AC3E}">
        <p14:creationId xmlns:p14="http://schemas.microsoft.com/office/powerpoint/2010/main" val="105145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Git </a:t>
            </a:r>
            <a:r>
              <a:rPr lang="zh-CN" altLang="en-US" dirty="0"/>
              <a:t>基础概念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近乎所有操作都是本地执行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61249" y="1989139"/>
            <a:ext cx="5822626" cy="4458314"/>
          </a:xfrm>
        </p:spPr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Git </a:t>
            </a:r>
            <a:r>
              <a:rPr lang="zh-CN" altLang="en-US" dirty="0"/>
              <a:t>中的绝大多数操作都</a:t>
            </a:r>
            <a:r>
              <a:rPr lang="zh-CN" altLang="en-US" dirty="0">
                <a:solidFill>
                  <a:srgbClr val="C00000"/>
                </a:solidFill>
              </a:rPr>
              <a:t>只需要访问本地文件和资源</a:t>
            </a:r>
            <a:r>
              <a:rPr lang="zh-CN" altLang="en-US" dirty="0"/>
              <a:t>，一般不需要来自网络上其它计算机的信息。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特性：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断网后依旧可以在本地对项目进行版本管理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联网后，把本地修改的记录同步到云端服务器即可</a:t>
            </a:r>
            <a:endParaRPr lang="en-US" altLang="zh-CN" dirty="0"/>
          </a:p>
        </p:txBody>
      </p:sp>
      <p:pic>
        <p:nvPicPr>
          <p:cNvPr id="8" name="Picture 2" descr="分布式版本控制图解">
            <a:extLst>
              <a:ext uri="{FF2B5EF4-FFF2-40B4-BE49-F238E27FC236}">
                <a16:creationId xmlns:a16="http://schemas.microsoft.com/office/drawing/2014/main" id="{4E4C33FC-64D3-4382-AAF0-5EDEBE05A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6360"/>
            <a:ext cx="3887525" cy="465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17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Git </a:t>
            </a:r>
            <a:r>
              <a:rPr lang="zh-CN" altLang="en-US" dirty="0"/>
              <a:t>基础概念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Git </a:t>
            </a:r>
            <a:r>
              <a:rPr lang="zh-CN" altLang="en-US" dirty="0"/>
              <a:t>中的三个区域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Git </a:t>
            </a:r>
            <a:r>
              <a:rPr lang="zh-CN" altLang="en-US" dirty="0"/>
              <a:t>管理的项目，拥有三个区域，分别是</a:t>
            </a:r>
            <a:r>
              <a:rPr lang="zh-CN" altLang="en-US" dirty="0">
                <a:solidFill>
                  <a:srgbClr val="C00000"/>
                </a:solidFill>
              </a:rPr>
              <a:t>工作区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暂存区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仓库</a:t>
            </a:r>
            <a:r>
              <a:rPr lang="zh-CN" altLang="en-US" dirty="0"/>
              <a:t>。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7D38E2-46B7-4211-B601-B60DAFD4A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" y="2685398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FA4C2DC-0A68-4F92-BD6D-0F0AF2F5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186" y="2692941"/>
            <a:ext cx="1714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39B052F-5D77-47C7-AC80-C66C2258B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50" y="268539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803C0F-B6ED-4A9A-B896-9069C89A2C26}"/>
              </a:ext>
            </a:extLst>
          </p:cNvPr>
          <p:cNvSpPr txBox="1"/>
          <p:nvPr/>
        </p:nvSpPr>
        <p:spPr>
          <a:xfrm>
            <a:off x="979714" y="5206481"/>
            <a:ext cx="3048000" cy="79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工作区</a:t>
            </a:r>
            <a:endParaRPr lang="en-US" altLang="zh-CN" sz="1600" b="1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处理工作的区域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F6E2BB5-C8B6-4785-894C-5DCC4D088CC7}"/>
              </a:ext>
            </a:extLst>
          </p:cNvPr>
          <p:cNvSpPr/>
          <p:nvPr/>
        </p:nvSpPr>
        <p:spPr>
          <a:xfrm>
            <a:off x="4198776" y="3536302"/>
            <a:ext cx="871485" cy="517190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5BA327C-C5C6-4A19-AE5A-BE496AC2FB41}"/>
              </a:ext>
            </a:extLst>
          </p:cNvPr>
          <p:cNvSpPr/>
          <p:nvPr/>
        </p:nvSpPr>
        <p:spPr>
          <a:xfrm>
            <a:off x="7736639" y="3536302"/>
            <a:ext cx="871485" cy="517190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2148BB-E093-45DE-BC07-95FCCFCCB718}"/>
              </a:ext>
            </a:extLst>
          </p:cNvPr>
          <p:cNvSpPr txBox="1"/>
          <p:nvPr/>
        </p:nvSpPr>
        <p:spPr>
          <a:xfrm>
            <a:off x="4879450" y="5206481"/>
            <a:ext cx="304800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暂存区</a:t>
            </a:r>
            <a:endParaRPr lang="en-US" altLang="zh-CN" sz="1600" b="1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已完成的工作的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临时存放区域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等待被提交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F771D01-CAB1-4757-A9A1-36D849B4CC02}"/>
              </a:ext>
            </a:extLst>
          </p:cNvPr>
          <p:cNvSpPr txBox="1"/>
          <p:nvPr/>
        </p:nvSpPr>
        <p:spPr>
          <a:xfrm>
            <a:off x="8112436" y="5206481"/>
            <a:ext cx="3048000" cy="79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</a:t>
            </a:r>
            <a:r>
              <a:rPr lang="zh-CN" altLang="en-US" sz="1600" b="1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仓库</a:t>
            </a:r>
            <a:endParaRPr lang="en-US" altLang="zh-CN" sz="1600" b="1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最终的存放区域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76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 animBg="1"/>
      <p:bldP spid="26" grpId="0" animBg="1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Git </a:t>
            </a:r>
            <a:r>
              <a:rPr lang="zh-CN" altLang="en-US" dirty="0"/>
              <a:t>基础概念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Git </a:t>
            </a:r>
            <a:r>
              <a:rPr lang="zh-CN" altLang="en-US" dirty="0"/>
              <a:t>中的三种状态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27CDB57-318E-4AC1-A93C-E14688021B0C}"/>
              </a:ext>
            </a:extLst>
          </p:cNvPr>
          <p:cNvGrpSpPr/>
          <p:nvPr/>
        </p:nvGrpSpPr>
        <p:grpSpPr>
          <a:xfrm>
            <a:off x="4121939" y="2106360"/>
            <a:ext cx="3204655" cy="1010064"/>
            <a:chOff x="4121939" y="2106360"/>
            <a:chExt cx="3204655" cy="1010064"/>
          </a:xfrm>
        </p:grpSpPr>
        <p:sp>
          <p:nvSpPr>
            <p:cNvPr id="7" name="任意多边形 3">
              <a:extLst>
                <a:ext uri="{FF2B5EF4-FFF2-40B4-BE49-F238E27FC236}">
                  <a16:creationId xmlns:a16="http://schemas.microsoft.com/office/drawing/2014/main" id="{254A2FF1-089A-4695-A3E0-AB23931874D4}"/>
                </a:ext>
              </a:extLst>
            </p:cNvPr>
            <p:cNvSpPr/>
            <p:nvPr/>
          </p:nvSpPr>
          <p:spPr bwMode="auto">
            <a:xfrm>
              <a:off x="4121939" y="2106360"/>
              <a:ext cx="3204655" cy="1010064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sz="1900" b="1" noProof="1">
                <a:solidFill>
                  <a:schemeClr val="tx2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文本框 35">
              <a:extLst>
                <a:ext uri="{FF2B5EF4-FFF2-40B4-BE49-F238E27FC236}">
                  <a16:creationId xmlns:a16="http://schemas.microsoft.com/office/drawing/2014/main" id="{16C8A194-654C-4A75-9D63-B240B5A45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030" y="2419620"/>
              <a:ext cx="27109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已暂存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staged</a:t>
              </a:r>
              <a:endParaRPr lang="zh-CN" altLang="en-US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2512A7-AF17-440F-A55D-79CC591834A9}"/>
              </a:ext>
            </a:extLst>
          </p:cNvPr>
          <p:cNvGrpSpPr/>
          <p:nvPr/>
        </p:nvGrpSpPr>
        <p:grpSpPr>
          <a:xfrm>
            <a:off x="1474222" y="2106360"/>
            <a:ext cx="3202004" cy="1010064"/>
            <a:chOff x="1474222" y="2106360"/>
            <a:chExt cx="3202004" cy="1010064"/>
          </a:xfrm>
        </p:grpSpPr>
        <p:sp>
          <p:nvSpPr>
            <p:cNvPr id="9" name="任意多边形 6">
              <a:extLst>
                <a:ext uri="{FF2B5EF4-FFF2-40B4-BE49-F238E27FC236}">
                  <a16:creationId xmlns:a16="http://schemas.microsoft.com/office/drawing/2014/main" id="{DBB9C257-4EC2-473C-8A43-73B1104FC433}"/>
                </a:ext>
              </a:extLst>
            </p:cNvPr>
            <p:cNvSpPr/>
            <p:nvPr/>
          </p:nvSpPr>
          <p:spPr bwMode="auto">
            <a:xfrm>
              <a:off x="1474222" y="2106360"/>
              <a:ext cx="3202004" cy="1010064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sz="1900" b="1" noProof="1">
                <a:solidFill>
                  <a:schemeClr val="tx2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文本框 43">
              <a:extLst>
                <a:ext uri="{FF2B5EF4-FFF2-40B4-BE49-F238E27FC236}">
                  <a16:creationId xmlns:a16="http://schemas.microsoft.com/office/drawing/2014/main" id="{926F87D7-0EDD-4B3B-BAD5-9223D54A7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8231" y="2403013"/>
              <a:ext cx="2785970" cy="406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已修改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modified</a:t>
              </a:r>
              <a:endParaRPr lang="zh-CN" altLang="en-US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8ACC90C-CA7B-4513-ABB8-02310ED55B3C}"/>
              </a:ext>
            </a:extLst>
          </p:cNvPr>
          <p:cNvGrpSpPr/>
          <p:nvPr/>
        </p:nvGrpSpPr>
        <p:grpSpPr>
          <a:xfrm>
            <a:off x="6772705" y="2106360"/>
            <a:ext cx="3202004" cy="1010064"/>
            <a:chOff x="6772705" y="2106360"/>
            <a:chExt cx="3202004" cy="1010064"/>
          </a:xfrm>
        </p:grpSpPr>
        <p:sp>
          <p:nvSpPr>
            <p:cNvPr id="13" name="任意多边形 13">
              <a:extLst>
                <a:ext uri="{FF2B5EF4-FFF2-40B4-BE49-F238E27FC236}">
                  <a16:creationId xmlns:a16="http://schemas.microsoft.com/office/drawing/2014/main" id="{F769ACBA-887F-4517-BA4E-077BC59B58B9}"/>
                </a:ext>
              </a:extLst>
            </p:cNvPr>
            <p:cNvSpPr/>
            <p:nvPr/>
          </p:nvSpPr>
          <p:spPr bwMode="auto">
            <a:xfrm>
              <a:off x="6772705" y="2106360"/>
              <a:ext cx="3202004" cy="1010064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sz="1900" b="1" noProof="1">
                <a:solidFill>
                  <a:schemeClr val="tx2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文本框 49">
              <a:extLst>
                <a:ext uri="{FF2B5EF4-FFF2-40B4-BE49-F238E27FC236}">
                  <a16:creationId xmlns:a16="http://schemas.microsoft.com/office/drawing/2014/main" id="{F6A1C7E4-95EC-4904-9AEF-F880A62BA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2427" y="2403016"/>
              <a:ext cx="2678727" cy="406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已提交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committed</a:t>
              </a:r>
              <a:endParaRPr lang="zh-CN" altLang="en-US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5" name="文本框 13">
            <a:extLst>
              <a:ext uri="{FF2B5EF4-FFF2-40B4-BE49-F238E27FC236}">
                <a16:creationId xmlns:a16="http://schemas.microsoft.com/office/drawing/2014/main" id="{DB9FA8C9-E0F7-4DC6-8D3D-748F149CB4EE}"/>
              </a:ext>
            </a:extLst>
          </p:cNvPr>
          <p:cNvSpPr txBox="1"/>
          <p:nvPr/>
        </p:nvSpPr>
        <p:spPr>
          <a:xfrm>
            <a:off x="2048077" y="3584659"/>
            <a:ext cx="2193773" cy="89081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已修改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表示修改了文件，但还没将修改的结果放到暂存区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0AD507-4776-44C6-BE36-6CD0CC6D1B37}"/>
              </a:ext>
            </a:extLst>
          </p:cNvPr>
          <p:cNvSpPr txBox="1"/>
          <p:nvPr/>
        </p:nvSpPr>
        <p:spPr>
          <a:xfrm>
            <a:off x="4684158" y="3584659"/>
            <a:ext cx="2193773" cy="1149346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已暂存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表示对已修改文件的当前版本做了标记，使之包含在下次提交的列表中</a:t>
            </a:r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id="{44748C06-D949-4534-9AF1-1509D6860FBF}"/>
              </a:ext>
            </a:extLst>
          </p:cNvPr>
          <p:cNvSpPr txBox="1"/>
          <p:nvPr/>
        </p:nvSpPr>
        <p:spPr>
          <a:xfrm>
            <a:off x="7352147" y="3584659"/>
            <a:ext cx="2193773" cy="89081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已提交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表示文件已经安全地保存在本地的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Git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仓库中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91C307F-8245-4675-B0F4-69FD8D0B65CC}"/>
              </a:ext>
            </a:extLst>
          </p:cNvPr>
          <p:cNvSpPr txBox="1"/>
          <p:nvPr/>
        </p:nvSpPr>
        <p:spPr>
          <a:xfrm>
            <a:off x="2048077" y="4907889"/>
            <a:ext cx="8635798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工作区的文件被修改了，但还没有放到暂存区，就是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已修改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状态。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如果文件已修改并放入暂存区，就属于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已暂存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状态。 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 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仓库中</a:t>
            </a:r>
            <a:r>
              <a:rPr lang="zh-CN" altLang="en-US" sz="1600" dirty="0">
                <a:solidFill>
                  <a:srgbClr val="0099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保存着特定版本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的文件，就属于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已提交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状态。 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22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Git </a:t>
            </a:r>
            <a:r>
              <a:rPr lang="zh-CN" altLang="en-US" dirty="0"/>
              <a:t>基础概念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基本的 </a:t>
            </a:r>
            <a:r>
              <a:rPr lang="en-US" altLang="zh-CN" dirty="0"/>
              <a:t>Git </a:t>
            </a:r>
            <a:r>
              <a:rPr lang="zh-CN" altLang="en-US" dirty="0"/>
              <a:t>工作流程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8162" y="1989138"/>
            <a:ext cx="4693299" cy="4219575"/>
          </a:xfrm>
        </p:spPr>
        <p:txBody>
          <a:bodyPr/>
          <a:lstStyle/>
          <a:p>
            <a:r>
              <a:rPr lang="zh-CN" altLang="en-US" dirty="0"/>
              <a:t>基本的 </a:t>
            </a:r>
            <a:r>
              <a:rPr lang="en-US" altLang="zh-CN" dirty="0"/>
              <a:t>Git </a:t>
            </a:r>
            <a:r>
              <a:rPr lang="zh-CN" altLang="en-US" dirty="0"/>
              <a:t>工作流程如下：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在工作区中修改文件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将你想要下次提交的更改进行暂存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提交更新，找到暂存区的文件，将快照永久性存储到 </a:t>
            </a:r>
            <a:r>
              <a:rPr lang="en-US" altLang="zh-CN" dirty="0"/>
              <a:t>Git </a:t>
            </a:r>
            <a:r>
              <a:rPr lang="zh-CN" altLang="en-US" dirty="0"/>
              <a:t>仓库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382D31-2500-4AA1-BC1A-E13373061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2" y="2106360"/>
            <a:ext cx="5258534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起步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基础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Github</a:t>
            </a:r>
          </a:p>
          <a:p>
            <a:r>
              <a:rPr lang="en-US" altLang="zh-CN" dirty="0"/>
              <a:t>Git </a:t>
            </a:r>
            <a:r>
              <a:rPr lang="zh-CN" altLang="en-US" dirty="0"/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1795616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安装并配置 </a:t>
            </a:r>
            <a:r>
              <a:rPr lang="en-US" altLang="zh-CN" dirty="0">
                <a:solidFill>
                  <a:srgbClr val="C00000"/>
                </a:solidFill>
              </a:rPr>
              <a:t>Git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在 </a:t>
            </a:r>
            <a:r>
              <a:rPr lang="en-US" altLang="zh-CN" dirty="0"/>
              <a:t>Windows </a:t>
            </a:r>
            <a:r>
              <a:rPr lang="zh-CN" altLang="en-US" dirty="0"/>
              <a:t>中下载并安装 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1211262"/>
          </a:xfrm>
        </p:spPr>
        <p:txBody>
          <a:bodyPr/>
          <a:lstStyle/>
          <a:p>
            <a:r>
              <a:rPr lang="zh-CN" altLang="en-US" dirty="0"/>
              <a:t>在开始使用 </a:t>
            </a:r>
            <a:r>
              <a:rPr lang="en-US" altLang="zh-CN" dirty="0"/>
              <a:t>Git </a:t>
            </a:r>
            <a:r>
              <a:rPr lang="zh-CN" altLang="en-US" dirty="0"/>
              <a:t>管理项目的版本之前，需要将它安装到计算机上。可以使用浏览器访问如下的网址，根据自己的操作系统，选择下载对应的 </a:t>
            </a:r>
            <a:r>
              <a:rPr lang="en-US" altLang="zh-CN" dirty="0"/>
              <a:t>Git </a:t>
            </a:r>
            <a:r>
              <a:rPr lang="zh-CN" altLang="en-US" dirty="0"/>
              <a:t>安装包：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https://git-scm.com/downloads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F58456-E6DA-49B0-ACA2-3D62DCDE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69" y="3344326"/>
            <a:ext cx="6051623" cy="33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4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起步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Git </a:t>
            </a:r>
            <a:r>
              <a:rPr lang="zh-CN" altLang="en-US" dirty="0"/>
              <a:t>基础</a:t>
            </a:r>
            <a:endParaRPr lang="en-US" altLang="zh-CN" dirty="0"/>
          </a:p>
          <a:p>
            <a:r>
              <a:rPr lang="en-US" altLang="zh-CN" dirty="0"/>
              <a:t>Github</a:t>
            </a:r>
          </a:p>
          <a:p>
            <a:r>
              <a:rPr lang="en-US" altLang="zh-CN" dirty="0"/>
              <a:t>Git </a:t>
            </a:r>
            <a:r>
              <a:rPr lang="zh-CN" altLang="en-US" dirty="0"/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93879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</a:t>
            </a:r>
            <a:r>
              <a:rPr lang="zh-CN" altLang="en-US" dirty="0"/>
              <a:t>安装并配置 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配置用户信息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917347"/>
          </a:xfrm>
        </p:spPr>
        <p:txBody>
          <a:bodyPr/>
          <a:lstStyle/>
          <a:p>
            <a:r>
              <a:rPr lang="zh-CN" altLang="en-US" dirty="0"/>
              <a:t>安装完 </a:t>
            </a:r>
            <a:r>
              <a:rPr lang="en-US" altLang="zh-CN" dirty="0"/>
              <a:t>Git </a:t>
            </a:r>
            <a:r>
              <a:rPr lang="zh-CN" altLang="en-US" dirty="0"/>
              <a:t>之后，要做的第一件事就是设置自己的</a:t>
            </a:r>
            <a:r>
              <a:rPr lang="zh-CN" altLang="en-US" dirty="0">
                <a:solidFill>
                  <a:srgbClr val="C00000"/>
                </a:solidFill>
              </a:rPr>
              <a:t>用户名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邮件地址</a:t>
            </a:r>
            <a:r>
              <a:rPr lang="zh-CN" altLang="en-US" dirty="0"/>
              <a:t>。因为通过 </a:t>
            </a:r>
            <a:r>
              <a:rPr lang="en-US" altLang="zh-CN" dirty="0"/>
              <a:t>Git </a:t>
            </a:r>
            <a:r>
              <a:rPr lang="zh-CN" altLang="en-US" dirty="0"/>
              <a:t>对项目进行版本管理的时候，</a:t>
            </a:r>
            <a:r>
              <a:rPr lang="en-US" altLang="zh-CN" dirty="0"/>
              <a:t>Git </a:t>
            </a:r>
            <a:r>
              <a:rPr lang="zh-CN" altLang="en-US" dirty="0"/>
              <a:t>需要使用这些基本信息，来记录是谁对项目进行了操作：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127A69-B8C6-4BE5-BA00-F45C598E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05" y="2906484"/>
            <a:ext cx="7200000" cy="140611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D1C8E11-27A9-4771-941D-693F35467AFB}"/>
              </a:ext>
            </a:extLst>
          </p:cNvPr>
          <p:cNvGrpSpPr/>
          <p:nvPr/>
        </p:nvGrpSpPr>
        <p:grpSpPr>
          <a:xfrm>
            <a:off x="963105" y="5593702"/>
            <a:ext cx="9879066" cy="427105"/>
            <a:chOff x="959956" y="4646646"/>
            <a:chExt cx="9879066" cy="42710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63FE40-B82C-451D-A805-BD3BE411C904}"/>
                </a:ext>
              </a:extLst>
            </p:cNvPr>
            <p:cNvSpPr txBox="1"/>
            <p:nvPr/>
          </p:nvSpPr>
          <p:spPr>
            <a:xfrm>
              <a:off x="1239415" y="4646646"/>
              <a:ext cx="9599607" cy="427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注意：如果使用了 </a:t>
              </a:r>
              <a:r>
                <a:rPr lang="en-US" altLang="zh-CN" sz="16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--global </a:t>
              </a:r>
              <a:r>
                <a:rPr lang="zh-CN" altLang="en-US" sz="16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选项，那么该命令只需要运行一次，即可永久生效。</a:t>
              </a:r>
            </a:p>
          </p:txBody>
        </p:sp>
        <p:sp>
          <p:nvSpPr>
            <p:cNvPr id="11" name="Shape 2401">
              <a:extLst>
                <a:ext uri="{FF2B5EF4-FFF2-40B4-BE49-F238E27FC236}">
                  <a16:creationId xmlns:a16="http://schemas.microsoft.com/office/drawing/2014/main" id="{71E0E983-95BD-43BF-83AF-CDB6C1EC702D}"/>
                </a:ext>
              </a:extLst>
            </p:cNvPr>
            <p:cNvSpPr/>
            <p:nvPr/>
          </p:nvSpPr>
          <p:spPr>
            <a:xfrm>
              <a:off x="959956" y="473913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01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</a:t>
            </a:r>
            <a:r>
              <a:rPr lang="zh-CN" altLang="en-US" dirty="0"/>
              <a:t>安装并配置 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Git </a:t>
            </a:r>
            <a:r>
              <a:rPr lang="zh-CN" altLang="en-US" dirty="0"/>
              <a:t>的全局配置文件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1827082"/>
          </a:xfrm>
        </p:spPr>
        <p:txBody>
          <a:bodyPr/>
          <a:lstStyle/>
          <a:p>
            <a:r>
              <a:rPr lang="zh-CN" altLang="en-US" dirty="0"/>
              <a:t>通过 </a:t>
            </a:r>
            <a:r>
              <a:rPr lang="en-US" altLang="zh-CN" dirty="0">
                <a:solidFill>
                  <a:srgbClr val="0099FF"/>
                </a:solidFill>
              </a:rPr>
              <a:t>git config --global user.name 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99FF"/>
                </a:solidFill>
              </a:rPr>
              <a:t> </a:t>
            </a:r>
            <a:r>
              <a:rPr lang="en-US" altLang="zh-CN" dirty="0">
                <a:solidFill>
                  <a:srgbClr val="0099FF"/>
                </a:solidFill>
              </a:rPr>
              <a:t>git config --global </a:t>
            </a:r>
            <a:r>
              <a:rPr lang="en-US" altLang="zh-CN" dirty="0" err="1">
                <a:solidFill>
                  <a:srgbClr val="0099FF"/>
                </a:solidFill>
              </a:rPr>
              <a:t>user.email</a:t>
            </a:r>
            <a:r>
              <a:rPr lang="en-US" altLang="zh-CN" dirty="0">
                <a:solidFill>
                  <a:srgbClr val="0099FF"/>
                </a:solidFill>
              </a:rPr>
              <a:t> </a:t>
            </a:r>
            <a:r>
              <a:rPr lang="zh-CN" altLang="en-US" dirty="0"/>
              <a:t>配置的用户名和邮箱地址，会被写入到 </a:t>
            </a:r>
            <a:r>
              <a:rPr lang="en-US" altLang="zh-CN" dirty="0">
                <a:solidFill>
                  <a:srgbClr val="C00000"/>
                </a:solidFill>
              </a:rPr>
              <a:t>C:/Users/</a:t>
            </a:r>
            <a:r>
              <a:rPr lang="zh-CN" altLang="en-US" dirty="0">
                <a:solidFill>
                  <a:srgbClr val="C00000"/>
                </a:solidFill>
              </a:rPr>
              <a:t>用户名文件夹</a:t>
            </a:r>
            <a:r>
              <a:rPr lang="en-US" altLang="zh-CN" dirty="0">
                <a:solidFill>
                  <a:srgbClr val="C00000"/>
                </a:solidFill>
              </a:rPr>
              <a:t>/.</a:t>
            </a:r>
            <a:r>
              <a:rPr lang="en-US" altLang="zh-CN" dirty="0" err="1">
                <a:solidFill>
                  <a:srgbClr val="C00000"/>
                </a:solidFill>
              </a:rPr>
              <a:t>gitconfig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文件中。这个文件是 </a:t>
            </a:r>
            <a:r>
              <a:rPr lang="en-US" altLang="zh-CN" dirty="0"/>
              <a:t>Git 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C00000"/>
                </a:solidFill>
              </a:rPr>
              <a:t>全局配置文件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C00000"/>
                </a:solidFill>
              </a:rPr>
              <a:t>配置一次即可永久生效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可以使用记事本打开此文件，从而查看自己曾经对 </a:t>
            </a:r>
            <a:r>
              <a:rPr lang="en-US" altLang="zh-CN" dirty="0"/>
              <a:t>Git </a:t>
            </a:r>
            <a:r>
              <a:rPr lang="zh-CN" altLang="en-US" dirty="0"/>
              <a:t>做了哪些全局性的配置。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6CD3E6-C35D-4C66-B8FF-476D261B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46" y="3719027"/>
            <a:ext cx="5884393" cy="300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</a:t>
            </a:r>
            <a:r>
              <a:rPr lang="zh-CN" altLang="en-US" dirty="0"/>
              <a:t>安装并配置 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检查配置信息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除了使用记事本查看全局的配置信息之外，还可以运行如下的终端命令，快速的查看 </a:t>
            </a:r>
            <a:r>
              <a:rPr lang="en-US" altLang="zh-CN" dirty="0"/>
              <a:t>Git </a:t>
            </a:r>
            <a:r>
              <a:rPr lang="zh-CN" altLang="en-US" dirty="0"/>
              <a:t>的全局配置信息：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1D3356-B322-4321-90DE-51288D09C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97" y="2532963"/>
            <a:ext cx="7200000" cy="234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</a:t>
            </a:r>
            <a:r>
              <a:rPr lang="zh-CN" altLang="en-US" dirty="0"/>
              <a:t>安装并配置 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获取帮助信息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可以使用 </a:t>
            </a:r>
            <a:r>
              <a:rPr lang="en-US" altLang="zh-CN" dirty="0">
                <a:solidFill>
                  <a:srgbClr val="C00000"/>
                </a:solidFill>
              </a:rPr>
              <a:t>git help &lt;verb&gt; </a:t>
            </a:r>
            <a:r>
              <a:rPr lang="zh-CN" altLang="en-US" dirty="0"/>
              <a:t>命令，无需联网即可在浏览器中打开帮助手册，例如：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F4113F-52A0-487A-B7A7-E9D0A8FB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9" y="2541841"/>
            <a:ext cx="7200000" cy="1406118"/>
          </a:xfrm>
          <a:prstGeom prst="rect">
            <a:avLst/>
          </a:prstGeom>
        </p:spPr>
      </p:pic>
      <p:sp>
        <p:nvSpPr>
          <p:cNvPr id="8" name="文本占位符 3">
            <a:extLst>
              <a:ext uri="{FF2B5EF4-FFF2-40B4-BE49-F238E27FC236}">
                <a16:creationId xmlns:a16="http://schemas.microsoft.com/office/drawing/2014/main" id="{562E5705-1F65-4EE3-9915-57D8251EF330}"/>
              </a:ext>
            </a:extLst>
          </p:cNvPr>
          <p:cNvSpPr txBox="1">
            <a:spLocks/>
          </p:cNvSpPr>
          <p:nvPr/>
        </p:nvSpPr>
        <p:spPr>
          <a:xfrm>
            <a:off x="838200" y="4093076"/>
            <a:ext cx="9845675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如果不想查看完整的手册，那么可以用 </a:t>
            </a:r>
            <a:r>
              <a:rPr lang="en-US" altLang="zh-CN" dirty="0">
                <a:solidFill>
                  <a:srgbClr val="C00000"/>
                </a:solidFill>
              </a:rPr>
              <a:t>-h</a:t>
            </a:r>
            <a:r>
              <a:rPr lang="en-US" altLang="zh-CN" dirty="0"/>
              <a:t> </a:t>
            </a:r>
            <a:r>
              <a:rPr lang="zh-CN" altLang="en-US" dirty="0"/>
              <a:t>选项获得更简明的“</a:t>
            </a:r>
            <a:r>
              <a:rPr lang="en-US" altLang="zh-CN" dirty="0"/>
              <a:t>help</a:t>
            </a:r>
            <a:r>
              <a:rPr lang="zh-CN" altLang="en-US" dirty="0"/>
              <a:t>”输出：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262F73-876F-4427-9DD7-D268E96A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8" y="4719872"/>
            <a:ext cx="7200000" cy="140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获取 </a:t>
            </a:r>
            <a:r>
              <a:rPr lang="en-US" altLang="zh-CN" dirty="0"/>
              <a:t>Git </a:t>
            </a:r>
            <a:r>
              <a:rPr lang="zh-CN" altLang="en-US" dirty="0"/>
              <a:t>仓库的两种方式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将</a:t>
            </a:r>
            <a:r>
              <a:rPr lang="zh-CN" altLang="en-US" dirty="0"/>
              <a:t>尚未进行版本控制的</a:t>
            </a:r>
            <a:r>
              <a:rPr lang="zh-CN" altLang="en-US" dirty="0">
                <a:solidFill>
                  <a:srgbClr val="C00000"/>
                </a:solidFill>
              </a:rPr>
              <a:t>本地目录</a:t>
            </a:r>
            <a:r>
              <a:rPr lang="zh-CN" altLang="en-US" b="1" dirty="0">
                <a:solidFill>
                  <a:srgbClr val="C00000"/>
                </a:solidFill>
              </a:rPr>
              <a:t>转换</a:t>
            </a:r>
            <a:r>
              <a:rPr lang="zh-CN" altLang="en-US" dirty="0">
                <a:solidFill>
                  <a:srgbClr val="C00000"/>
                </a:solidFill>
              </a:rPr>
              <a:t>为 </a:t>
            </a:r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仓库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从其它服务器</a:t>
            </a:r>
            <a:r>
              <a:rPr lang="zh-CN" altLang="en-US" b="1" dirty="0">
                <a:solidFill>
                  <a:srgbClr val="C00000"/>
                </a:solidFill>
              </a:rPr>
              <a:t>克隆</a:t>
            </a:r>
            <a:r>
              <a:rPr lang="zh-CN" altLang="en-US" dirty="0"/>
              <a:t>一个已存在的 </a:t>
            </a:r>
            <a:r>
              <a:rPr lang="en-US" altLang="zh-CN" dirty="0"/>
              <a:t>Git </a:t>
            </a:r>
            <a:r>
              <a:rPr lang="zh-CN" altLang="en-US" dirty="0"/>
              <a:t>仓库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以上两种方式都能够在自己的电脑上得到一个可用的 </a:t>
            </a:r>
            <a:r>
              <a:rPr lang="en-US" altLang="zh-CN" dirty="0"/>
              <a:t>Git </a:t>
            </a:r>
            <a:r>
              <a:rPr lang="zh-CN" altLang="en-US" dirty="0"/>
              <a:t>仓库</a:t>
            </a:r>
          </a:p>
        </p:txBody>
      </p:sp>
    </p:spTree>
    <p:extLst>
      <p:ext uri="{BB962C8B-B14F-4D97-AF65-F5344CB8AC3E}">
        <p14:creationId xmlns:p14="http://schemas.microsoft.com/office/powerpoint/2010/main" val="397380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在现有目录中初始化仓库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063579" cy="3905635"/>
          </a:xfrm>
        </p:spPr>
        <p:txBody>
          <a:bodyPr/>
          <a:lstStyle/>
          <a:p>
            <a:r>
              <a:rPr lang="zh-CN" altLang="en-US" dirty="0"/>
              <a:t>如果自己有一个尚未进行版本控制的项目目录，想要用 </a:t>
            </a:r>
            <a:r>
              <a:rPr lang="en-US" altLang="zh-CN" dirty="0"/>
              <a:t>Git </a:t>
            </a:r>
            <a:r>
              <a:rPr lang="zh-CN" altLang="en-US" dirty="0"/>
              <a:t>来控制它，需要执行如下两个步骤：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在项目目录中，通过鼠标右键打开“</a:t>
            </a:r>
            <a:r>
              <a:rPr lang="en-US" altLang="zh-CN" dirty="0"/>
              <a:t>Git Bash</a:t>
            </a:r>
            <a:r>
              <a:rPr lang="zh-CN" altLang="en-US" dirty="0"/>
              <a:t>”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执行 </a:t>
            </a:r>
            <a:r>
              <a:rPr lang="en-US" altLang="zh-CN" dirty="0">
                <a:solidFill>
                  <a:srgbClr val="C00000"/>
                </a:solidFill>
              </a:rPr>
              <a:t>git init</a:t>
            </a:r>
            <a:r>
              <a:rPr lang="en-US" altLang="zh-CN" dirty="0"/>
              <a:t> </a:t>
            </a:r>
            <a:r>
              <a:rPr lang="zh-CN" altLang="en-US" dirty="0"/>
              <a:t>命令将当前的目录转化为</a:t>
            </a:r>
            <a:r>
              <a:rPr lang="en-US" altLang="zh-CN" dirty="0"/>
              <a:t> Git </a:t>
            </a:r>
            <a:r>
              <a:rPr lang="zh-CN" altLang="en-US" dirty="0"/>
              <a:t>仓库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r>
              <a:rPr lang="en-US" altLang="zh-CN" dirty="0"/>
              <a:t>git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  <a:r>
              <a:rPr lang="zh-CN" altLang="en-US" dirty="0"/>
              <a:t>命令会创建一个名为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.git </a:t>
            </a:r>
            <a:r>
              <a:rPr lang="zh-CN" altLang="en-US" dirty="0"/>
              <a:t>的隐藏目录，</a:t>
            </a:r>
            <a:r>
              <a:rPr lang="zh-CN" altLang="en-US" b="1" dirty="0">
                <a:solidFill>
                  <a:srgbClr val="C00000"/>
                </a:solidFill>
              </a:rPr>
              <a:t>这个 </a:t>
            </a:r>
            <a:r>
              <a:rPr lang="en-US" altLang="zh-CN" b="1" dirty="0">
                <a:solidFill>
                  <a:srgbClr val="C00000"/>
                </a:solidFill>
              </a:rPr>
              <a:t>.git </a:t>
            </a:r>
            <a:r>
              <a:rPr lang="zh-CN" altLang="en-US" b="1" dirty="0">
                <a:solidFill>
                  <a:srgbClr val="C00000"/>
                </a:solidFill>
              </a:rPr>
              <a:t>目录就是当前项目的 </a:t>
            </a:r>
            <a:r>
              <a:rPr lang="en-US" altLang="zh-CN" b="1" dirty="0">
                <a:solidFill>
                  <a:srgbClr val="C00000"/>
                </a:solidFill>
              </a:rPr>
              <a:t>Git </a:t>
            </a:r>
            <a:r>
              <a:rPr lang="zh-CN" altLang="en-US" b="1" dirty="0">
                <a:solidFill>
                  <a:srgbClr val="C00000"/>
                </a:solidFill>
              </a:rPr>
              <a:t>仓库</a:t>
            </a:r>
            <a:r>
              <a:rPr lang="zh-CN" altLang="en-US" dirty="0"/>
              <a:t>，里面包含了</a:t>
            </a:r>
            <a:r>
              <a:rPr lang="zh-CN" altLang="en-US" dirty="0">
                <a:solidFill>
                  <a:srgbClr val="C00000"/>
                </a:solidFill>
              </a:rPr>
              <a:t>初始的必要文件</a:t>
            </a:r>
            <a:r>
              <a:rPr lang="zh-CN" altLang="en-US" dirty="0"/>
              <a:t>，这些文件是 </a:t>
            </a:r>
            <a:r>
              <a:rPr lang="en-US" altLang="zh-CN" dirty="0"/>
              <a:t>Git </a:t>
            </a:r>
            <a:r>
              <a:rPr lang="zh-CN" altLang="en-US" dirty="0"/>
              <a:t>仓库的</a:t>
            </a:r>
            <a:r>
              <a:rPr lang="zh-CN" altLang="en-US" dirty="0">
                <a:solidFill>
                  <a:srgbClr val="C00000"/>
                </a:solidFill>
              </a:rPr>
              <a:t>必要组成部分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371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工作区中文件的 </a:t>
            </a:r>
            <a:r>
              <a:rPr lang="en-US" altLang="zh-CN" dirty="0"/>
              <a:t>4 </a:t>
            </a:r>
            <a:r>
              <a:rPr lang="zh-CN" altLang="en-US" dirty="0"/>
              <a:t>种状态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工作区中的每一个文件可能有 </a:t>
            </a:r>
            <a:r>
              <a:rPr lang="en-US" altLang="zh-CN" dirty="0">
                <a:solidFill>
                  <a:srgbClr val="C00000"/>
                </a:solidFill>
              </a:rPr>
              <a:t>4 </a:t>
            </a:r>
            <a:r>
              <a:rPr lang="zh-CN" altLang="en-US" dirty="0">
                <a:solidFill>
                  <a:srgbClr val="C00000"/>
                </a:solidFill>
              </a:rPr>
              <a:t>种状态</a:t>
            </a:r>
            <a:r>
              <a:rPr lang="zh-CN" altLang="en-US" dirty="0"/>
              <a:t>，这四种状态共分为</a:t>
            </a:r>
            <a:r>
              <a:rPr lang="zh-CN" altLang="en-US" dirty="0">
                <a:solidFill>
                  <a:srgbClr val="C00000"/>
                </a:solidFill>
              </a:rPr>
              <a:t>两大类</a:t>
            </a:r>
            <a:r>
              <a:rPr lang="zh-CN" altLang="en-US" dirty="0"/>
              <a:t>，如图所示：</a:t>
            </a:r>
            <a:endParaRPr lang="en-US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F96DB5-A00F-43E3-811A-7F51BE85E02E}"/>
              </a:ext>
            </a:extLst>
          </p:cNvPr>
          <p:cNvGrpSpPr/>
          <p:nvPr/>
        </p:nvGrpSpPr>
        <p:grpSpPr>
          <a:xfrm>
            <a:off x="2977569" y="2603501"/>
            <a:ext cx="5951994" cy="3593907"/>
            <a:chOff x="3138076" y="1775825"/>
            <a:chExt cx="5951994" cy="3593907"/>
          </a:xfrm>
        </p:grpSpPr>
        <p:grpSp>
          <p:nvGrpSpPr>
            <p:cNvPr id="6" name="411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5FFE8194-199E-43E7-A4FF-217396F906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8076" y="1775825"/>
              <a:ext cx="5951994" cy="3593907"/>
              <a:chOff x="3120003" y="1809000"/>
              <a:chExt cx="5951994" cy="3593907"/>
            </a:xfrm>
          </p:grpSpPr>
          <p:sp>
            <p:nvSpPr>
              <p:cNvPr id="9" name="ïšlîḍê">
                <a:extLst>
                  <a:ext uri="{FF2B5EF4-FFF2-40B4-BE49-F238E27FC236}">
                    <a16:creationId xmlns:a16="http://schemas.microsoft.com/office/drawing/2014/main" id="{7764CE8F-F592-4259-BED6-56C2E5E1E56C}"/>
                  </a:ext>
                </a:extLst>
              </p:cNvPr>
              <p:cNvSpPr/>
              <p:nvPr/>
            </p:nvSpPr>
            <p:spPr>
              <a:xfrm>
                <a:off x="7419790" y="3559708"/>
                <a:ext cx="554451" cy="168235"/>
              </a:xfrm>
              <a:prstGeom prst="left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" name="îšľîḓê">
                <a:extLst>
                  <a:ext uri="{FF2B5EF4-FFF2-40B4-BE49-F238E27FC236}">
                    <a16:creationId xmlns:a16="http://schemas.microsoft.com/office/drawing/2014/main" id="{91845088-6A4A-42B2-99BC-01711BDBDE0B}"/>
                  </a:ext>
                </a:extLst>
              </p:cNvPr>
              <p:cNvSpPr/>
              <p:nvPr/>
            </p:nvSpPr>
            <p:spPr>
              <a:xfrm rot="18900000">
                <a:off x="7143606" y="2875862"/>
                <a:ext cx="638568" cy="168235"/>
              </a:xfrm>
              <a:prstGeom prst="left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" name="ï$lîďé">
                <a:extLst>
                  <a:ext uri="{FF2B5EF4-FFF2-40B4-BE49-F238E27FC236}">
                    <a16:creationId xmlns:a16="http://schemas.microsoft.com/office/drawing/2014/main" id="{F812E418-05B6-4A32-A466-302FE8180D7D}"/>
                  </a:ext>
                </a:extLst>
              </p:cNvPr>
              <p:cNvSpPr/>
              <p:nvPr/>
            </p:nvSpPr>
            <p:spPr>
              <a:xfrm rot="2700000" flipV="1">
                <a:off x="7143606" y="4187851"/>
                <a:ext cx="638568" cy="168235"/>
              </a:xfrm>
              <a:prstGeom prst="left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" name="íSḷiďe">
                <a:extLst>
                  <a:ext uri="{FF2B5EF4-FFF2-40B4-BE49-F238E27FC236}">
                    <a16:creationId xmlns:a16="http://schemas.microsoft.com/office/drawing/2014/main" id="{4E74603B-6DA4-478F-BF4F-FC6C432749F5}"/>
                  </a:ext>
                </a:extLst>
              </p:cNvPr>
              <p:cNvSpPr/>
              <p:nvPr/>
            </p:nvSpPr>
            <p:spPr>
              <a:xfrm>
                <a:off x="6359865" y="3124984"/>
                <a:ext cx="961939" cy="961939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" name="íṧḷíḋê">
                <a:extLst>
                  <a:ext uri="{FF2B5EF4-FFF2-40B4-BE49-F238E27FC236}">
                    <a16:creationId xmlns:a16="http://schemas.microsoft.com/office/drawing/2014/main" id="{BC999EDE-083C-4CB8-A167-6AA8F05E0B10}"/>
                  </a:ext>
                </a:extLst>
              </p:cNvPr>
              <p:cNvSpPr/>
              <p:nvPr/>
            </p:nvSpPr>
            <p:spPr>
              <a:xfrm>
                <a:off x="7629087" y="1809000"/>
                <a:ext cx="961939" cy="96193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" name="îṧļiḋe">
                <a:extLst>
                  <a:ext uri="{FF2B5EF4-FFF2-40B4-BE49-F238E27FC236}">
                    <a16:creationId xmlns:a16="http://schemas.microsoft.com/office/drawing/2014/main" id="{D94641DF-0009-4620-AD83-D6013041899F}"/>
                  </a:ext>
                </a:extLst>
              </p:cNvPr>
              <p:cNvSpPr/>
              <p:nvPr/>
            </p:nvSpPr>
            <p:spPr>
              <a:xfrm>
                <a:off x="8110058" y="3124984"/>
                <a:ext cx="961939" cy="96193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" name="îŝḷíḓê">
                <a:extLst>
                  <a:ext uri="{FF2B5EF4-FFF2-40B4-BE49-F238E27FC236}">
                    <a16:creationId xmlns:a16="http://schemas.microsoft.com/office/drawing/2014/main" id="{784A0F33-128C-44AE-A519-83D7F745C997}"/>
                  </a:ext>
                </a:extLst>
              </p:cNvPr>
              <p:cNvSpPr/>
              <p:nvPr/>
            </p:nvSpPr>
            <p:spPr>
              <a:xfrm>
                <a:off x="7629087" y="4440968"/>
                <a:ext cx="961939" cy="96193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" name="ï$ḷïḍê">
                <a:extLst>
                  <a:ext uri="{FF2B5EF4-FFF2-40B4-BE49-F238E27FC236}">
                    <a16:creationId xmlns:a16="http://schemas.microsoft.com/office/drawing/2014/main" id="{84EB8D59-301B-43DE-82C9-9B32D9E0C282}"/>
                  </a:ext>
                </a:extLst>
              </p:cNvPr>
              <p:cNvSpPr/>
              <p:nvPr/>
            </p:nvSpPr>
            <p:spPr>
              <a:xfrm flipH="1">
                <a:off x="4205523" y="3559708"/>
                <a:ext cx="554451" cy="168235"/>
              </a:xfrm>
              <a:prstGeom prst="left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" name="íṩḷîḓè">
                <a:extLst>
                  <a:ext uri="{FF2B5EF4-FFF2-40B4-BE49-F238E27FC236}">
                    <a16:creationId xmlns:a16="http://schemas.microsoft.com/office/drawing/2014/main" id="{D70E876A-AC86-44D7-9D84-175934BB303C}"/>
                  </a:ext>
                </a:extLst>
              </p:cNvPr>
              <p:cNvSpPr/>
              <p:nvPr/>
            </p:nvSpPr>
            <p:spPr>
              <a:xfrm>
                <a:off x="5916764" y="3559708"/>
                <a:ext cx="342351" cy="168235"/>
              </a:xfrm>
              <a:prstGeom prst="left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" name="ïṧlïḋé">
                <a:extLst>
                  <a:ext uri="{FF2B5EF4-FFF2-40B4-BE49-F238E27FC236}">
                    <a16:creationId xmlns:a16="http://schemas.microsoft.com/office/drawing/2014/main" id="{A03004D8-A672-4906-B849-CAB6BC09B81D}"/>
                  </a:ext>
                </a:extLst>
              </p:cNvPr>
              <p:cNvSpPr/>
              <p:nvPr/>
            </p:nvSpPr>
            <p:spPr>
              <a:xfrm>
                <a:off x="4856835" y="3124984"/>
                <a:ext cx="961939" cy="9619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" name="îSḻíďé">
                <a:extLst>
                  <a:ext uri="{FF2B5EF4-FFF2-40B4-BE49-F238E27FC236}">
                    <a16:creationId xmlns:a16="http://schemas.microsoft.com/office/drawing/2014/main" id="{BAD80B84-05CC-4982-B27A-37496F1AE2DA}"/>
                  </a:ext>
                </a:extLst>
              </p:cNvPr>
              <p:cNvSpPr/>
              <p:nvPr/>
            </p:nvSpPr>
            <p:spPr>
              <a:xfrm flipH="1">
                <a:off x="3120003" y="3124984"/>
                <a:ext cx="961939" cy="961939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7" name="îŝ1iḑê">
              <a:extLst>
                <a:ext uri="{FF2B5EF4-FFF2-40B4-BE49-F238E27FC236}">
                  <a16:creationId xmlns:a16="http://schemas.microsoft.com/office/drawing/2014/main" id="{5A5DE88F-4CD3-423C-B008-4521B2549285}"/>
                </a:ext>
              </a:extLst>
            </p:cNvPr>
            <p:cNvSpPr/>
            <p:nvPr/>
          </p:nvSpPr>
          <p:spPr bwMode="auto">
            <a:xfrm>
              <a:off x="3346543" y="3359976"/>
              <a:ext cx="549474" cy="467381"/>
            </a:xfrm>
            <a:custGeom>
              <a:avLst/>
              <a:gdLst>
                <a:gd name="connsiteX0" fmla="*/ 319873 w 608344"/>
                <a:gd name="connsiteY0" fmla="*/ 388180 h 517456"/>
                <a:gd name="connsiteX1" fmla="*/ 458510 w 608344"/>
                <a:gd name="connsiteY1" fmla="*/ 388180 h 517456"/>
                <a:gd name="connsiteX2" fmla="*/ 567557 w 608344"/>
                <a:gd name="connsiteY2" fmla="*/ 473383 h 517456"/>
                <a:gd name="connsiteX3" fmla="*/ 463672 w 608344"/>
                <a:gd name="connsiteY3" fmla="*/ 517456 h 517456"/>
                <a:gd name="connsiteX4" fmla="*/ 319873 w 608344"/>
                <a:gd name="connsiteY4" fmla="*/ 388180 h 517456"/>
                <a:gd name="connsiteX5" fmla="*/ 535959 w 608344"/>
                <a:gd name="connsiteY5" fmla="*/ 248037 h 517456"/>
                <a:gd name="connsiteX6" fmla="*/ 608344 w 608344"/>
                <a:gd name="connsiteY6" fmla="*/ 373047 h 517456"/>
                <a:gd name="connsiteX7" fmla="*/ 586306 w 608344"/>
                <a:gd name="connsiteY7" fmla="*/ 449360 h 517456"/>
                <a:gd name="connsiteX8" fmla="*/ 482385 w 608344"/>
                <a:gd name="connsiteY8" fmla="*/ 368352 h 517456"/>
                <a:gd name="connsiteX9" fmla="*/ 463685 w 608344"/>
                <a:gd name="connsiteY9" fmla="*/ 228561 h 517456"/>
                <a:gd name="connsiteX10" fmla="*/ 508212 w 608344"/>
                <a:gd name="connsiteY10" fmla="*/ 235646 h 517456"/>
                <a:gd name="connsiteX11" fmla="*/ 453821 w 608344"/>
                <a:gd name="connsiteY11" fmla="*/ 357837 h 517456"/>
                <a:gd name="connsiteX12" fmla="*/ 319873 w 608344"/>
                <a:gd name="connsiteY12" fmla="*/ 357837 h 517456"/>
                <a:gd name="connsiteX13" fmla="*/ 463685 w 608344"/>
                <a:gd name="connsiteY13" fmla="*/ 228561 h 517456"/>
                <a:gd name="connsiteX14" fmla="*/ 259032 w 608344"/>
                <a:gd name="connsiteY14" fmla="*/ 0 h 517456"/>
                <a:gd name="connsiteX15" fmla="*/ 423670 w 608344"/>
                <a:gd name="connsiteY15" fmla="*/ 136236 h 517456"/>
                <a:gd name="connsiteX16" fmla="*/ 426712 w 608344"/>
                <a:gd name="connsiteY16" fmla="*/ 136052 h 517456"/>
                <a:gd name="connsiteX17" fmla="*/ 539543 w 608344"/>
                <a:gd name="connsiteY17" fmla="*/ 204538 h 517456"/>
                <a:gd name="connsiteX18" fmla="*/ 463677 w 608344"/>
                <a:gd name="connsiteY18" fmla="*/ 188060 h 517456"/>
                <a:gd name="connsiteX19" fmla="*/ 278483 w 608344"/>
                <a:gd name="connsiteY19" fmla="*/ 373084 h 517456"/>
                <a:gd name="connsiteX20" fmla="*/ 279405 w 608344"/>
                <a:gd name="connsiteY20" fmla="*/ 390297 h 517456"/>
                <a:gd name="connsiteX21" fmla="*/ 84255 w 608344"/>
                <a:gd name="connsiteY21" fmla="*/ 390297 h 517456"/>
                <a:gd name="connsiteX22" fmla="*/ 0 w 608344"/>
                <a:gd name="connsiteY22" fmla="*/ 298982 h 517456"/>
                <a:gd name="connsiteX23" fmla="*/ 91445 w 608344"/>
                <a:gd name="connsiteY23" fmla="*/ 207667 h 517456"/>
                <a:gd name="connsiteX24" fmla="*/ 96699 w 608344"/>
                <a:gd name="connsiteY24" fmla="*/ 208220 h 517456"/>
                <a:gd name="connsiteX25" fmla="*/ 91445 w 608344"/>
                <a:gd name="connsiteY25" fmla="*/ 167349 h 517456"/>
                <a:gd name="connsiteX26" fmla="*/ 259032 w 608344"/>
                <a:gd name="connsiteY26" fmla="*/ 0 h 51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8344" h="517456">
                  <a:moveTo>
                    <a:pt x="319873" y="388180"/>
                  </a:moveTo>
                  <a:lnTo>
                    <a:pt x="458510" y="388180"/>
                  </a:lnTo>
                  <a:lnTo>
                    <a:pt x="567557" y="473383"/>
                  </a:lnTo>
                  <a:cubicBezTo>
                    <a:pt x="541286" y="500526"/>
                    <a:pt x="504507" y="517456"/>
                    <a:pt x="463672" y="517456"/>
                  </a:cubicBezTo>
                  <a:cubicBezTo>
                    <a:pt x="389007" y="517456"/>
                    <a:pt x="327524" y="460869"/>
                    <a:pt x="319873" y="388180"/>
                  </a:cubicBezTo>
                  <a:close/>
                  <a:moveTo>
                    <a:pt x="535959" y="248037"/>
                  </a:moveTo>
                  <a:cubicBezTo>
                    <a:pt x="579206" y="272984"/>
                    <a:pt x="608344" y="319563"/>
                    <a:pt x="608344" y="373047"/>
                  </a:cubicBezTo>
                  <a:cubicBezTo>
                    <a:pt x="608344" y="401124"/>
                    <a:pt x="600230" y="427175"/>
                    <a:pt x="586306" y="449360"/>
                  </a:cubicBezTo>
                  <a:lnTo>
                    <a:pt x="482385" y="368352"/>
                  </a:lnTo>
                  <a:close/>
                  <a:moveTo>
                    <a:pt x="463685" y="228561"/>
                  </a:moveTo>
                  <a:cubicBezTo>
                    <a:pt x="479265" y="228561"/>
                    <a:pt x="494200" y="231137"/>
                    <a:pt x="508212" y="235646"/>
                  </a:cubicBezTo>
                  <a:lnTo>
                    <a:pt x="453821" y="357837"/>
                  </a:lnTo>
                  <a:lnTo>
                    <a:pt x="319873" y="357837"/>
                  </a:lnTo>
                  <a:cubicBezTo>
                    <a:pt x="327525" y="285240"/>
                    <a:pt x="389014" y="228561"/>
                    <a:pt x="463685" y="228561"/>
                  </a:cubicBezTo>
                  <a:close/>
                  <a:moveTo>
                    <a:pt x="259032" y="0"/>
                  </a:moveTo>
                  <a:cubicBezTo>
                    <a:pt x="340982" y="0"/>
                    <a:pt x="409013" y="58637"/>
                    <a:pt x="423670" y="136236"/>
                  </a:cubicBezTo>
                  <a:cubicBezTo>
                    <a:pt x="424684" y="136144"/>
                    <a:pt x="425698" y="136052"/>
                    <a:pt x="426712" y="136052"/>
                  </a:cubicBezTo>
                  <a:cubicBezTo>
                    <a:pt x="475753" y="136052"/>
                    <a:pt x="518341" y="163851"/>
                    <a:pt x="539543" y="204538"/>
                  </a:cubicBezTo>
                  <a:cubicBezTo>
                    <a:pt x="516405" y="194044"/>
                    <a:pt x="490779" y="188060"/>
                    <a:pt x="463677" y="188060"/>
                  </a:cubicBezTo>
                  <a:cubicBezTo>
                    <a:pt x="361631" y="188060"/>
                    <a:pt x="278483" y="271091"/>
                    <a:pt x="278483" y="373084"/>
                  </a:cubicBezTo>
                  <a:cubicBezTo>
                    <a:pt x="278483" y="378883"/>
                    <a:pt x="278851" y="384590"/>
                    <a:pt x="279405" y="390297"/>
                  </a:cubicBezTo>
                  <a:lnTo>
                    <a:pt x="84255" y="390297"/>
                  </a:lnTo>
                  <a:cubicBezTo>
                    <a:pt x="36596" y="387075"/>
                    <a:pt x="0" y="347309"/>
                    <a:pt x="0" y="298982"/>
                  </a:cubicBezTo>
                  <a:cubicBezTo>
                    <a:pt x="0" y="248538"/>
                    <a:pt x="40929" y="207667"/>
                    <a:pt x="91445" y="207667"/>
                  </a:cubicBezTo>
                  <a:cubicBezTo>
                    <a:pt x="93196" y="207667"/>
                    <a:pt x="94856" y="208128"/>
                    <a:pt x="96699" y="208220"/>
                  </a:cubicBezTo>
                  <a:cubicBezTo>
                    <a:pt x="93381" y="195148"/>
                    <a:pt x="91445" y="181525"/>
                    <a:pt x="91445" y="167349"/>
                  </a:cubicBezTo>
                  <a:cubicBezTo>
                    <a:pt x="91445" y="74930"/>
                    <a:pt x="166481" y="0"/>
                    <a:pt x="259032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8" name="îŝ1iḑê">
              <a:extLst>
                <a:ext uri="{FF2B5EF4-FFF2-40B4-BE49-F238E27FC236}">
                  <a16:creationId xmlns:a16="http://schemas.microsoft.com/office/drawing/2014/main" id="{A71324E4-E3A3-49C4-A3C9-AA31D0E725DA}"/>
                </a:ext>
              </a:extLst>
            </p:cNvPr>
            <p:cNvSpPr/>
            <p:nvPr/>
          </p:nvSpPr>
          <p:spPr bwMode="auto">
            <a:xfrm>
              <a:off x="7887227" y="4608053"/>
              <a:ext cx="518855" cy="549474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sp>
        <p:nvSpPr>
          <p:cNvPr id="24" name="文本占位符 9">
            <a:extLst>
              <a:ext uri="{FF2B5EF4-FFF2-40B4-BE49-F238E27FC236}">
                <a16:creationId xmlns:a16="http://schemas.microsoft.com/office/drawing/2014/main" id="{76CFA598-19ED-45EB-B05B-182D4C46E6F6}"/>
              </a:ext>
            </a:extLst>
          </p:cNvPr>
          <p:cNvSpPr txBox="1">
            <a:spLocks/>
          </p:cNvSpPr>
          <p:nvPr/>
        </p:nvSpPr>
        <p:spPr>
          <a:xfrm>
            <a:off x="8628308" y="2643840"/>
            <a:ext cx="2279544" cy="88125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未修改（</a:t>
            </a:r>
            <a:r>
              <a:rPr lang="en-US" altLang="zh-CN" b="1" dirty="0"/>
              <a:t>Unmodified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dirty="0"/>
              <a:t>工作区中文件的内容和 </a:t>
            </a:r>
            <a:r>
              <a:rPr lang="en-US" altLang="zh-CN" dirty="0"/>
              <a:t>Git </a:t>
            </a:r>
            <a:r>
              <a:rPr lang="zh-CN" altLang="en-US" dirty="0"/>
              <a:t>仓库中文件的内容</a:t>
            </a:r>
            <a:r>
              <a:rPr lang="zh-CN" altLang="en-US" dirty="0">
                <a:solidFill>
                  <a:srgbClr val="C00000"/>
                </a:solidFill>
              </a:rPr>
              <a:t>保持一致</a:t>
            </a:r>
          </a:p>
        </p:txBody>
      </p:sp>
      <p:sp>
        <p:nvSpPr>
          <p:cNvPr id="25" name="文本占位符 9">
            <a:extLst>
              <a:ext uri="{FF2B5EF4-FFF2-40B4-BE49-F238E27FC236}">
                <a16:creationId xmlns:a16="http://schemas.microsoft.com/office/drawing/2014/main" id="{87BB380D-5F0E-470E-AE67-0A6BAE66AC3F}"/>
              </a:ext>
            </a:extLst>
          </p:cNvPr>
          <p:cNvSpPr txBox="1">
            <a:spLocks/>
          </p:cNvSpPr>
          <p:nvPr/>
        </p:nvSpPr>
        <p:spPr>
          <a:xfrm>
            <a:off x="9065380" y="3969521"/>
            <a:ext cx="2279544" cy="88125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已修改（</a:t>
            </a:r>
            <a:r>
              <a:rPr lang="en-US" altLang="zh-CN" b="1" dirty="0"/>
              <a:t>Modified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dirty="0"/>
              <a:t>工作区中文件的内容和 </a:t>
            </a:r>
            <a:r>
              <a:rPr lang="en-US" altLang="zh-CN" dirty="0"/>
              <a:t>Git </a:t>
            </a:r>
            <a:r>
              <a:rPr lang="zh-CN" altLang="en-US" dirty="0"/>
              <a:t>仓库中文件的内容</a:t>
            </a:r>
            <a:r>
              <a:rPr lang="zh-CN" altLang="en-US" dirty="0">
                <a:solidFill>
                  <a:srgbClr val="C00000"/>
                </a:solidFill>
              </a:rPr>
              <a:t>不一致</a:t>
            </a:r>
          </a:p>
        </p:txBody>
      </p:sp>
      <p:sp>
        <p:nvSpPr>
          <p:cNvPr id="26" name="文本占位符 9">
            <a:extLst>
              <a:ext uri="{FF2B5EF4-FFF2-40B4-BE49-F238E27FC236}">
                <a16:creationId xmlns:a16="http://schemas.microsoft.com/office/drawing/2014/main" id="{3CABBFF4-199D-4D5D-A271-837F68C22E83}"/>
              </a:ext>
            </a:extLst>
          </p:cNvPr>
          <p:cNvSpPr txBox="1">
            <a:spLocks/>
          </p:cNvSpPr>
          <p:nvPr/>
        </p:nvSpPr>
        <p:spPr>
          <a:xfrm>
            <a:off x="8675982" y="5275809"/>
            <a:ext cx="2279544" cy="88125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已暂存（</a:t>
            </a:r>
            <a:r>
              <a:rPr lang="en-US" altLang="zh-CN" b="1" dirty="0"/>
              <a:t>Staged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dirty="0"/>
              <a:t>工作区中被修改的文件已被放到暂存区，准备将修改后的文件保存到 </a:t>
            </a:r>
            <a:r>
              <a:rPr lang="en-US" altLang="zh-CN" dirty="0"/>
              <a:t>Git </a:t>
            </a:r>
            <a:r>
              <a:rPr lang="zh-CN" altLang="en-US" dirty="0"/>
              <a:t>仓库中</a:t>
            </a:r>
          </a:p>
        </p:txBody>
      </p:sp>
      <p:sp>
        <p:nvSpPr>
          <p:cNvPr id="27" name="文本占位符 9">
            <a:extLst>
              <a:ext uri="{FF2B5EF4-FFF2-40B4-BE49-F238E27FC236}">
                <a16:creationId xmlns:a16="http://schemas.microsoft.com/office/drawing/2014/main" id="{012F6CE0-2991-4A29-A771-7A4EA0759499}"/>
              </a:ext>
            </a:extLst>
          </p:cNvPr>
          <p:cNvSpPr txBox="1">
            <a:spLocks/>
          </p:cNvSpPr>
          <p:nvPr/>
        </p:nvSpPr>
        <p:spPr>
          <a:xfrm>
            <a:off x="4727762" y="4254323"/>
            <a:ext cx="923516" cy="290973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未被</a:t>
            </a:r>
            <a:endParaRPr lang="en-US" altLang="zh-CN" dirty="0"/>
          </a:p>
          <a:p>
            <a:r>
              <a:rPr lang="en-US" altLang="zh-CN" dirty="0"/>
              <a:t>Git </a:t>
            </a:r>
            <a:r>
              <a:rPr lang="zh-CN" altLang="en-US" dirty="0"/>
              <a:t>管理</a:t>
            </a:r>
          </a:p>
        </p:txBody>
      </p:sp>
      <p:sp>
        <p:nvSpPr>
          <p:cNvPr id="28" name="文本占位符 9">
            <a:extLst>
              <a:ext uri="{FF2B5EF4-FFF2-40B4-BE49-F238E27FC236}">
                <a16:creationId xmlns:a16="http://schemas.microsoft.com/office/drawing/2014/main" id="{4B4D6B8F-B20E-4975-BBA4-FDC7B57C6B17}"/>
              </a:ext>
            </a:extLst>
          </p:cNvPr>
          <p:cNvSpPr txBox="1">
            <a:spLocks/>
          </p:cNvSpPr>
          <p:nvPr/>
        </p:nvSpPr>
        <p:spPr>
          <a:xfrm>
            <a:off x="6236642" y="4254323"/>
            <a:ext cx="923516" cy="290973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已被</a:t>
            </a:r>
            <a:endParaRPr lang="en-US" altLang="zh-CN" dirty="0"/>
          </a:p>
          <a:p>
            <a:r>
              <a:rPr lang="en-US" altLang="zh-CN" dirty="0"/>
              <a:t>Git </a:t>
            </a:r>
            <a:r>
              <a:rPr lang="zh-CN" altLang="en-US" dirty="0"/>
              <a:t>管理</a:t>
            </a:r>
          </a:p>
        </p:txBody>
      </p:sp>
      <p:sp>
        <p:nvSpPr>
          <p:cNvPr id="30" name="文本占位符 9">
            <a:extLst>
              <a:ext uri="{FF2B5EF4-FFF2-40B4-BE49-F238E27FC236}">
                <a16:creationId xmlns:a16="http://schemas.microsoft.com/office/drawing/2014/main" id="{5EF117B6-0F71-480C-8B9A-0B039A03B999}"/>
              </a:ext>
            </a:extLst>
          </p:cNvPr>
          <p:cNvSpPr txBox="1">
            <a:spLocks/>
          </p:cNvSpPr>
          <p:nvPr/>
        </p:nvSpPr>
        <p:spPr>
          <a:xfrm>
            <a:off x="736847" y="4015422"/>
            <a:ext cx="2118561" cy="881258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未跟踪（</a:t>
            </a:r>
            <a:r>
              <a:rPr lang="en-US" altLang="zh-CN" b="1" dirty="0"/>
              <a:t>Untracked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dirty="0"/>
              <a:t>不被 </a:t>
            </a:r>
            <a:r>
              <a:rPr lang="en-US" altLang="zh-CN" dirty="0"/>
              <a:t>Git </a:t>
            </a:r>
            <a:r>
              <a:rPr lang="zh-CN" altLang="en-US" dirty="0"/>
              <a:t>所管理的文件</a:t>
            </a:r>
          </a:p>
        </p:txBody>
      </p:sp>
      <p:sp>
        <p:nvSpPr>
          <p:cNvPr id="34" name="i$ļiḋê">
            <a:extLst>
              <a:ext uri="{FF2B5EF4-FFF2-40B4-BE49-F238E27FC236}">
                <a16:creationId xmlns:a16="http://schemas.microsoft.com/office/drawing/2014/main" id="{FF2691D8-C408-47B0-9DD8-3DC2171D148A}"/>
              </a:ext>
            </a:extLst>
          </p:cNvPr>
          <p:cNvSpPr/>
          <p:nvPr/>
        </p:nvSpPr>
        <p:spPr>
          <a:xfrm>
            <a:off x="8132298" y="4187652"/>
            <a:ext cx="632588" cy="460460"/>
          </a:xfrm>
          <a:custGeom>
            <a:avLst/>
            <a:gdLst>
              <a:gd name="connsiteX0" fmla="*/ 189238 w 605028"/>
              <a:gd name="connsiteY0" fmla="*/ 283560 h 440399"/>
              <a:gd name="connsiteX1" fmla="*/ 188139 w 605028"/>
              <a:gd name="connsiteY1" fmla="*/ 285479 h 440399"/>
              <a:gd name="connsiteX2" fmla="*/ 186217 w 605028"/>
              <a:gd name="connsiteY2" fmla="*/ 306044 h 440399"/>
              <a:gd name="connsiteX3" fmla="*/ 223292 w 605028"/>
              <a:gd name="connsiteY3" fmla="*/ 392689 h 440399"/>
              <a:gd name="connsiteX4" fmla="*/ 224390 w 605028"/>
              <a:gd name="connsiteY4" fmla="*/ 389673 h 440399"/>
              <a:gd name="connsiteX5" fmla="*/ 223567 w 605028"/>
              <a:gd name="connsiteY5" fmla="*/ 380899 h 440399"/>
              <a:gd name="connsiteX6" fmla="*/ 226587 w 605028"/>
              <a:gd name="connsiteY6" fmla="*/ 371576 h 440399"/>
              <a:gd name="connsiteX7" fmla="*/ 231531 w 605028"/>
              <a:gd name="connsiteY7" fmla="*/ 360883 h 440399"/>
              <a:gd name="connsiteX8" fmla="*/ 236749 w 605028"/>
              <a:gd name="connsiteY8" fmla="*/ 342237 h 440399"/>
              <a:gd name="connsiteX9" fmla="*/ 240319 w 605028"/>
              <a:gd name="connsiteY9" fmla="*/ 331544 h 440399"/>
              <a:gd name="connsiteX10" fmla="*/ 236749 w 605028"/>
              <a:gd name="connsiteY10" fmla="*/ 321673 h 440399"/>
              <a:gd name="connsiteX11" fmla="*/ 226038 w 605028"/>
              <a:gd name="connsiteY11" fmla="*/ 315915 h 440399"/>
              <a:gd name="connsiteX12" fmla="*/ 215877 w 605028"/>
              <a:gd name="connsiteY12" fmla="*/ 309882 h 440399"/>
              <a:gd name="connsiteX13" fmla="*/ 205166 w 605028"/>
              <a:gd name="connsiteY13" fmla="*/ 296995 h 440399"/>
              <a:gd name="connsiteX14" fmla="*/ 200498 w 605028"/>
              <a:gd name="connsiteY14" fmla="*/ 291237 h 440399"/>
              <a:gd name="connsiteX15" fmla="*/ 193906 w 605028"/>
              <a:gd name="connsiteY15" fmla="*/ 286576 h 440399"/>
              <a:gd name="connsiteX16" fmla="*/ 394076 w 605028"/>
              <a:gd name="connsiteY16" fmla="*/ 242957 h 440399"/>
              <a:gd name="connsiteX17" fmla="*/ 402304 w 605028"/>
              <a:gd name="connsiteY17" fmla="*/ 250082 h 440399"/>
              <a:gd name="connsiteX18" fmla="*/ 405046 w 605028"/>
              <a:gd name="connsiteY18" fmla="*/ 252001 h 440399"/>
              <a:gd name="connsiteX19" fmla="*/ 400658 w 605028"/>
              <a:gd name="connsiteY19" fmla="*/ 254741 h 440399"/>
              <a:gd name="connsiteX20" fmla="*/ 392979 w 605028"/>
              <a:gd name="connsiteY20" fmla="*/ 244875 h 440399"/>
              <a:gd name="connsiteX21" fmla="*/ 228510 w 605028"/>
              <a:gd name="connsiteY21" fmla="*/ 215011 h 440399"/>
              <a:gd name="connsiteX22" fmla="*/ 218349 w 605028"/>
              <a:gd name="connsiteY22" fmla="*/ 224608 h 440399"/>
              <a:gd name="connsiteX23" fmla="*/ 221919 w 605028"/>
              <a:gd name="connsiteY23" fmla="*/ 223237 h 440399"/>
              <a:gd name="connsiteX24" fmla="*/ 228510 w 605028"/>
              <a:gd name="connsiteY24" fmla="*/ 215011 h 440399"/>
              <a:gd name="connsiteX25" fmla="*/ 243889 w 605028"/>
              <a:gd name="connsiteY25" fmla="*/ 203769 h 440399"/>
              <a:gd name="connsiteX26" fmla="*/ 228785 w 605028"/>
              <a:gd name="connsiteY26" fmla="*/ 214737 h 440399"/>
              <a:gd name="connsiteX27" fmla="*/ 243615 w 605028"/>
              <a:gd name="connsiteY27" fmla="*/ 209253 h 440399"/>
              <a:gd name="connsiteX28" fmla="*/ 317490 w 605028"/>
              <a:gd name="connsiteY28" fmla="*/ 187043 h 440399"/>
              <a:gd name="connsiteX29" fmla="*/ 319687 w 605028"/>
              <a:gd name="connsiteY29" fmla="*/ 200479 h 440399"/>
              <a:gd name="connsiteX30" fmla="*/ 332870 w 605028"/>
              <a:gd name="connsiteY30" fmla="*/ 198011 h 440399"/>
              <a:gd name="connsiteX31" fmla="*/ 322708 w 605028"/>
              <a:gd name="connsiteY31" fmla="*/ 207882 h 440399"/>
              <a:gd name="connsiteX32" fmla="*/ 308977 w 605028"/>
              <a:gd name="connsiteY32" fmla="*/ 212543 h 440399"/>
              <a:gd name="connsiteX33" fmla="*/ 301836 w 605028"/>
              <a:gd name="connsiteY33" fmla="*/ 211446 h 440399"/>
              <a:gd name="connsiteX34" fmla="*/ 305956 w 605028"/>
              <a:gd name="connsiteY34" fmla="*/ 216656 h 440399"/>
              <a:gd name="connsiteX35" fmla="*/ 307878 w 605028"/>
              <a:gd name="connsiteY35" fmla="*/ 222688 h 440399"/>
              <a:gd name="connsiteX36" fmla="*/ 298266 w 605028"/>
              <a:gd name="connsiteY36" fmla="*/ 222688 h 440399"/>
              <a:gd name="connsiteX37" fmla="*/ 297168 w 605028"/>
              <a:gd name="connsiteY37" fmla="*/ 233108 h 440399"/>
              <a:gd name="connsiteX38" fmla="*/ 300738 w 605028"/>
              <a:gd name="connsiteY38" fmla="*/ 233108 h 440399"/>
              <a:gd name="connsiteX39" fmla="*/ 313096 w 605028"/>
              <a:gd name="connsiteY39" fmla="*/ 227898 h 440399"/>
              <a:gd name="connsiteX40" fmla="*/ 318040 w 605028"/>
              <a:gd name="connsiteY40" fmla="*/ 221866 h 440399"/>
              <a:gd name="connsiteX41" fmla="*/ 327926 w 605028"/>
              <a:gd name="connsiteY41" fmla="*/ 220221 h 440399"/>
              <a:gd name="connsiteX42" fmla="*/ 332321 w 605028"/>
              <a:gd name="connsiteY42" fmla="*/ 225979 h 440399"/>
              <a:gd name="connsiteX43" fmla="*/ 338637 w 605028"/>
              <a:gd name="connsiteY43" fmla="*/ 230366 h 440399"/>
              <a:gd name="connsiteX44" fmla="*/ 338088 w 605028"/>
              <a:gd name="connsiteY44" fmla="*/ 233656 h 440399"/>
              <a:gd name="connsiteX45" fmla="*/ 340010 w 605028"/>
              <a:gd name="connsiteY45" fmla="*/ 226801 h 440399"/>
              <a:gd name="connsiteX46" fmla="*/ 332321 w 605028"/>
              <a:gd name="connsiteY46" fmla="*/ 218576 h 440399"/>
              <a:gd name="connsiteX47" fmla="*/ 344130 w 605028"/>
              <a:gd name="connsiteY47" fmla="*/ 224334 h 440399"/>
              <a:gd name="connsiteX48" fmla="*/ 348798 w 605028"/>
              <a:gd name="connsiteY48" fmla="*/ 233108 h 440399"/>
              <a:gd name="connsiteX49" fmla="*/ 354291 w 605028"/>
              <a:gd name="connsiteY49" fmla="*/ 231463 h 440399"/>
              <a:gd name="connsiteX50" fmla="*/ 349348 w 605028"/>
              <a:gd name="connsiteY50" fmla="*/ 226801 h 440399"/>
              <a:gd name="connsiteX51" fmla="*/ 353742 w 605028"/>
              <a:gd name="connsiteY51" fmla="*/ 225430 h 440399"/>
              <a:gd name="connsiteX52" fmla="*/ 368572 w 605028"/>
              <a:gd name="connsiteY52" fmla="*/ 232011 h 440399"/>
              <a:gd name="connsiteX53" fmla="*/ 373241 w 605028"/>
              <a:gd name="connsiteY53" fmla="*/ 242979 h 440399"/>
              <a:gd name="connsiteX54" fmla="*/ 352369 w 605028"/>
              <a:gd name="connsiteY54" fmla="*/ 239689 h 440399"/>
              <a:gd name="connsiteX55" fmla="*/ 348249 w 605028"/>
              <a:gd name="connsiteY55" fmla="*/ 244350 h 440399"/>
              <a:gd name="connsiteX56" fmla="*/ 334518 w 605028"/>
              <a:gd name="connsiteY56" fmla="*/ 240785 h 440399"/>
              <a:gd name="connsiteX57" fmla="*/ 333419 w 605028"/>
              <a:gd name="connsiteY57" fmla="*/ 233108 h 440399"/>
              <a:gd name="connsiteX58" fmla="*/ 320786 w 605028"/>
              <a:gd name="connsiteY58" fmla="*/ 234205 h 440399"/>
              <a:gd name="connsiteX59" fmla="*/ 303484 w 605028"/>
              <a:gd name="connsiteY59" fmla="*/ 237221 h 440399"/>
              <a:gd name="connsiteX60" fmla="*/ 294696 w 605028"/>
              <a:gd name="connsiteY60" fmla="*/ 247914 h 440399"/>
              <a:gd name="connsiteX61" fmla="*/ 281514 w 605028"/>
              <a:gd name="connsiteY61" fmla="*/ 263543 h 440399"/>
              <a:gd name="connsiteX62" fmla="*/ 280415 w 605028"/>
              <a:gd name="connsiteY62" fmla="*/ 276431 h 440399"/>
              <a:gd name="connsiteX63" fmla="*/ 288105 w 605028"/>
              <a:gd name="connsiteY63" fmla="*/ 289866 h 440399"/>
              <a:gd name="connsiteX64" fmla="*/ 304308 w 605028"/>
              <a:gd name="connsiteY64" fmla="*/ 297544 h 440399"/>
              <a:gd name="connsiteX65" fmla="*/ 326828 w 605028"/>
              <a:gd name="connsiteY65" fmla="*/ 294802 h 440399"/>
              <a:gd name="connsiteX66" fmla="*/ 336989 w 605028"/>
              <a:gd name="connsiteY66" fmla="*/ 298915 h 440399"/>
              <a:gd name="connsiteX67" fmla="*/ 338912 w 605028"/>
              <a:gd name="connsiteY67" fmla="*/ 306318 h 440399"/>
              <a:gd name="connsiteX68" fmla="*/ 342482 w 605028"/>
              <a:gd name="connsiteY68" fmla="*/ 320028 h 440399"/>
              <a:gd name="connsiteX69" fmla="*/ 346601 w 605028"/>
              <a:gd name="connsiteY69" fmla="*/ 337028 h 440399"/>
              <a:gd name="connsiteX70" fmla="*/ 343580 w 605028"/>
              <a:gd name="connsiteY70" fmla="*/ 352108 h 440399"/>
              <a:gd name="connsiteX71" fmla="*/ 349622 w 605028"/>
              <a:gd name="connsiteY71" fmla="*/ 375963 h 440399"/>
              <a:gd name="connsiteX72" fmla="*/ 376811 w 605028"/>
              <a:gd name="connsiteY72" fmla="*/ 363899 h 440399"/>
              <a:gd name="connsiteX73" fmla="*/ 383402 w 605028"/>
              <a:gd name="connsiteY73" fmla="*/ 357866 h 440399"/>
              <a:gd name="connsiteX74" fmla="*/ 387521 w 605028"/>
              <a:gd name="connsiteY74" fmla="*/ 347995 h 440399"/>
              <a:gd name="connsiteX75" fmla="*/ 395486 w 605028"/>
              <a:gd name="connsiteY75" fmla="*/ 328802 h 440399"/>
              <a:gd name="connsiteX76" fmla="*/ 397134 w 605028"/>
              <a:gd name="connsiteY76" fmla="*/ 313995 h 440399"/>
              <a:gd name="connsiteX77" fmla="*/ 407844 w 605028"/>
              <a:gd name="connsiteY77" fmla="*/ 281914 h 440399"/>
              <a:gd name="connsiteX78" fmla="*/ 400154 w 605028"/>
              <a:gd name="connsiteY78" fmla="*/ 282463 h 440399"/>
              <a:gd name="connsiteX79" fmla="*/ 376262 w 605028"/>
              <a:gd name="connsiteY79" fmla="*/ 249011 h 440399"/>
              <a:gd name="connsiteX80" fmla="*/ 399056 w 605028"/>
              <a:gd name="connsiteY80" fmla="*/ 278898 h 440399"/>
              <a:gd name="connsiteX81" fmla="*/ 408393 w 605028"/>
              <a:gd name="connsiteY81" fmla="*/ 268753 h 440399"/>
              <a:gd name="connsiteX82" fmla="*/ 405922 w 605028"/>
              <a:gd name="connsiteY82" fmla="*/ 252301 h 440399"/>
              <a:gd name="connsiteX83" fmla="*/ 412513 w 605028"/>
              <a:gd name="connsiteY83" fmla="*/ 251479 h 440399"/>
              <a:gd name="connsiteX84" fmla="*/ 317490 w 605028"/>
              <a:gd name="connsiteY84" fmla="*/ 187043 h 440399"/>
              <a:gd name="connsiteX85" fmla="*/ 306505 w 605028"/>
              <a:gd name="connsiteY85" fmla="*/ 174156 h 440399"/>
              <a:gd name="connsiteX86" fmla="*/ 332321 w 605028"/>
              <a:gd name="connsiteY86" fmla="*/ 176624 h 440399"/>
              <a:gd name="connsiteX87" fmla="*/ 334518 w 605028"/>
              <a:gd name="connsiteY87" fmla="*/ 177172 h 440399"/>
              <a:gd name="connsiteX88" fmla="*/ 344954 w 605028"/>
              <a:gd name="connsiteY88" fmla="*/ 179640 h 440399"/>
              <a:gd name="connsiteX89" fmla="*/ 347151 w 605028"/>
              <a:gd name="connsiteY89" fmla="*/ 180188 h 440399"/>
              <a:gd name="connsiteX90" fmla="*/ 357861 w 605028"/>
              <a:gd name="connsiteY90" fmla="*/ 184301 h 440399"/>
              <a:gd name="connsiteX91" fmla="*/ 358685 w 605028"/>
              <a:gd name="connsiteY91" fmla="*/ 184575 h 440399"/>
              <a:gd name="connsiteX92" fmla="*/ 439976 w 605028"/>
              <a:gd name="connsiteY92" fmla="*/ 307140 h 440399"/>
              <a:gd name="connsiteX93" fmla="*/ 306780 w 605028"/>
              <a:gd name="connsiteY93" fmla="*/ 440399 h 440399"/>
              <a:gd name="connsiteX94" fmla="*/ 266958 w 605028"/>
              <a:gd name="connsiteY94" fmla="*/ 434367 h 440399"/>
              <a:gd name="connsiteX95" fmla="*/ 173309 w 605028"/>
              <a:gd name="connsiteY95" fmla="*/ 307140 h 440399"/>
              <a:gd name="connsiteX96" fmla="*/ 183745 w 605028"/>
              <a:gd name="connsiteY96" fmla="*/ 255318 h 440399"/>
              <a:gd name="connsiteX97" fmla="*/ 189238 w 605028"/>
              <a:gd name="connsiteY97" fmla="*/ 243801 h 440399"/>
              <a:gd name="connsiteX98" fmla="*/ 189512 w 605028"/>
              <a:gd name="connsiteY98" fmla="*/ 243527 h 440399"/>
              <a:gd name="connsiteX99" fmla="*/ 196103 w 605028"/>
              <a:gd name="connsiteY99" fmla="*/ 232834 h 440399"/>
              <a:gd name="connsiteX100" fmla="*/ 254325 w 605028"/>
              <a:gd name="connsiteY100" fmla="*/ 184850 h 440399"/>
              <a:gd name="connsiteX101" fmla="*/ 255973 w 605028"/>
              <a:gd name="connsiteY101" fmla="*/ 184027 h 440399"/>
              <a:gd name="connsiteX102" fmla="*/ 266134 w 605028"/>
              <a:gd name="connsiteY102" fmla="*/ 180462 h 440399"/>
              <a:gd name="connsiteX103" fmla="*/ 268606 w 605028"/>
              <a:gd name="connsiteY103" fmla="*/ 179640 h 440399"/>
              <a:gd name="connsiteX104" fmla="*/ 278493 w 605028"/>
              <a:gd name="connsiteY104" fmla="*/ 177172 h 440399"/>
              <a:gd name="connsiteX105" fmla="*/ 281239 w 605028"/>
              <a:gd name="connsiteY105" fmla="*/ 176624 h 440399"/>
              <a:gd name="connsiteX106" fmla="*/ 306505 w 605028"/>
              <a:gd name="connsiteY106" fmla="*/ 174156 h 440399"/>
              <a:gd name="connsiteX107" fmla="*/ 365543 w 605028"/>
              <a:gd name="connsiteY107" fmla="*/ 0 h 440399"/>
              <a:gd name="connsiteX108" fmla="*/ 485560 w 605028"/>
              <a:gd name="connsiteY108" fmla="*/ 127776 h 440399"/>
              <a:gd name="connsiteX109" fmla="*/ 486659 w 605028"/>
              <a:gd name="connsiteY109" fmla="*/ 127776 h 440399"/>
              <a:gd name="connsiteX110" fmla="*/ 563283 w 605028"/>
              <a:gd name="connsiteY110" fmla="*/ 192761 h 440399"/>
              <a:gd name="connsiteX111" fmla="*/ 605028 w 605028"/>
              <a:gd name="connsiteY111" fmla="*/ 249520 h 440399"/>
              <a:gd name="connsiteX112" fmla="*/ 555593 w 605028"/>
              <a:gd name="connsiteY112" fmla="*/ 307101 h 440399"/>
              <a:gd name="connsiteX113" fmla="*/ 460568 w 605028"/>
              <a:gd name="connsiteY113" fmla="*/ 307101 h 440399"/>
              <a:gd name="connsiteX114" fmla="*/ 306496 w 605028"/>
              <a:gd name="connsiteY114" fmla="*/ 153550 h 440399"/>
              <a:gd name="connsiteX115" fmla="*/ 152699 w 605028"/>
              <a:gd name="connsiteY115" fmla="*/ 307101 h 440399"/>
              <a:gd name="connsiteX116" fmla="*/ 49435 w 605028"/>
              <a:gd name="connsiteY116" fmla="*/ 307101 h 440399"/>
              <a:gd name="connsiteX117" fmla="*/ 0 w 605028"/>
              <a:gd name="connsiteY117" fmla="*/ 249520 h 440399"/>
              <a:gd name="connsiteX118" fmla="*/ 49435 w 605028"/>
              <a:gd name="connsiteY118" fmla="*/ 191938 h 440399"/>
              <a:gd name="connsiteX119" fmla="*/ 119468 w 605028"/>
              <a:gd name="connsiteY119" fmla="*/ 110502 h 440399"/>
              <a:gd name="connsiteX120" fmla="*/ 144185 w 605028"/>
              <a:gd name="connsiteY120" fmla="*/ 115985 h 440399"/>
              <a:gd name="connsiteX121" fmla="*/ 224929 w 605028"/>
              <a:gd name="connsiteY121" fmla="*/ 24404 h 440399"/>
              <a:gd name="connsiteX122" fmla="*/ 276286 w 605028"/>
              <a:gd name="connsiteY122" fmla="*/ 46339 h 440399"/>
              <a:gd name="connsiteX123" fmla="*/ 365543 w 605028"/>
              <a:gd name="connsiteY123" fmla="*/ 0 h 44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605028" h="440399">
                <a:moveTo>
                  <a:pt x="189238" y="283560"/>
                </a:moveTo>
                <a:cubicBezTo>
                  <a:pt x="189238" y="283560"/>
                  <a:pt x="188688" y="284382"/>
                  <a:pt x="188139" y="285479"/>
                </a:cubicBezTo>
                <a:cubicBezTo>
                  <a:pt x="186766" y="292334"/>
                  <a:pt x="186217" y="299189"/>
                  <a:pt x="186217" y="306044"/>
                </a:cubicBezTo>
                <a:cubicBezTo>
                  <a:pt x="186217" y="340044"/>
                  <a:pt x="200498" y="371028"/>
                  <a:pt x="223292" y="392689"/>
                </a:cubicBezTo>
                <a:cubicBezTo>
                  <a:pt x="223567" y="391592"/>
                  <a:pt x="223841" y="390496"/>
                  <a:pt x="224390" y="389673"/>
                </a:cubicBezTo>
                <a:cubicBezTo>
                  <a:pt x="224390" y="389673"/>
                  <a:pt x="226587" y="385012"/>
                  <a:pt x="223567" y="380899"/>
                </a:cubicBezTo>
                <a:cubicBezTo>
                  <a:pt x="223567" y="380899"/>
                  <a:pt x="226587" y="376786"/>
                  <a:pt x="226587" y="371576"/>
                </a:cubicBezTo>
                <a:cubicBezTo>
                  <a:pt x="226587" y="371576"/>
                  <a:pt x="223567" y="362254"/>
                  <a:pt x="231531" y="360883"/>
                </a:cubicBezTo>
                <a:cubicBezTo>
                  <a:pt x="231531" y="360883"/>
                  <a:pt x="242241" y="360883"/>
                  <a:pt x="236749" y="342237"/>
                </a:cubicBezTo>
                <a:cubicBezTo>
                  <a:pt x="236749" y="342237"/>
                  <a:pt x="236200" y="337028"/>
                  <a:pt x="240319" y="331544"/>
                </a:cubicBezTo>
                <a:cubicBezTo>
                  <a:pt x="240319" y="331544"/>
                  <a:pt x="244439" y="320576"/>
                  <a:pt x="236749" y="321673"/>
                </a:cubicBezTo>
                <a:cubicBezTo>
                  <a:pt x="236749" y="321673"/>
                  <a:pt x="235101" y="315915"/>
                  <a:pt x="226038" y="315915"/>
                </a:cubicBezTo>
                <a:cubicBezTo>
                  <a:pt x="226038" y="315915"/>
                  <a:pt x="220820" y="309882"/>
                  <a:pt x="215877" y="309882"/>
                </a:cubicBezTo>
                <a:cubicBezTo>
                  <a:pt x="215877" y="309882"/>
                  <a:pt x="214229" y="293431"/>
                  <a:pt x="205166" y="296995"/>
                </a:cubicBezTo>
                <a:cubicBezTo>
                  <a:pt x="205166" y="296995"/>
                  <a:pt x="204068" y="290689"/>
                  <a:pt x="200498" y="291237"/>
                </a:cubicBezTo>
                <a:cubicBezTo>
                  <a:pt x="200498" y="291237"/>
                  <a:pt x="198026" y="284656"/>
                  <a:pt x="193906" y="286576"/>
                </a:cubicBezTo>
                <a:close/>
                <a:moveTo>
                  <a:pt x="394076" y="242957"/>
                </a:moveTo>
                <a:cubicBezTo>
                  <a:pt x="396544" y="245972"/>
                  <a:pt x="402304" y="250082"/>
                  <a:pt x="402304" y="250082"/>
                </a:cubicBezTo>
                <a:cubicBezTo>
                  <a:pt x="403126" y="251178"/>
                  <a:pt x="404223" y="251726"/>
                  <a:pt x="405046" y="252001"/>
                </a:cubicBezTo>
                <a:lnTo>
                  <a:pt x="400658" y="254741"/>
                </a:lnTo>
                <a:lnTo>
                  <a:pt x="392979" y="244875"/>
                </a:lnTo>
                <a:close/>
                <a:moveTo>
                  <a:pt x="228510" y="215011"/>
                </a:moveTo>
                <a:cubicBezTo>
                  <a:pt x="224940" y="218027"/>
                  <a:pt x="221644" y="221317"/>
                  <a:pt x="218349" y="224608"/>
                </a:cubicBezTo>
                <a:cubicBezTo>
                  <a:pt x="219722" y="224059"/>
                  <a:pt x="220820" y="223511"/>
                  <a:pt x="221919" y="223237"/>
                </a:cubicBezTo>
                <a:cubicBezTo>
                  <a:pt x="221919" y="223237"/>
                  <a:pt x="233179" y="222140"/>
                  <a:pt x="228510" y="215011"/>
                </a:cubicBezTo>
                <a:close/>
                <a:moveTo>
                  <a:pt x="243889" y="203769"/>
                </a:moveTo>
                <a:cubicBezTo>
                  <a:pt x="238671" y="207059"/>
                  <a:pt x="233453" y="210898"/>
                  <a:pt x="228785" y="214737"/>
                </a:cubicBezTo>
                <a:cubicBezTo>
                  <a:pt x="231531" y="215011"/>
                  <a:pt x="242791" y="215834"/>
                  <a:pt x="243615" y="209253"/>
                </a:cubicBezTo>
                <a:close/>
                <a:moveTo>
                  <a:pt x="317490" y="187043"/>
                </a:moveTo>
                <a:cubicBezTo>
                  <a:pt x="307878" y="196366"/>
                  <a:pt x="319687" y="200479"/>
                  <a:pt x="319687" y="200479"/>
                </a:cubicBezTo>
                <a:cubicBezTo>
                  <a:pt x="323807" y="203221"/>
                  <a:pt x="332870" y="198011"/>
                  <a:pt x="332870" y="198011"/>
                </a:cubicBezTo>
                <a:cubicBezTo>
                  <a:pt x="336440" y="202124"/>
                  <a:pt x="322708" y="207882"/>
                  <a:pt x="322708" y="207882"/>
                </a:cubicBezTo>
                <a:cubicBezTo>
                  <a:pt x="315019" y="208430"/>
                  <a:pt x="308977" y="212543"/>
                  <a:pt x="308977" y="212543"/>
                </a:cubicBezTo>
                <a:cubicBezTo>
                  <a:pt x="305407" y="207334"/>
                  <a:pt x="301836" y="211446"/>
                  <a:pt x="301836" y="211446"/>
                </a:cubicBezTo>
                <a:cubicBezTo>
                  <a:pt x="298816" y="215011"/>
                  <a:pt x="305956" y="216656"/>
                  <a:pt x="305956" y="216656"/>
                </a:cubicBezTo>
                <a:cubicBezTo>
                  <a:pt x="310625" y="217753"/>
                  <a:pt x="309526" y="220769"/>
                  <a:pt x="307878" y="222688"/>
                </a:cubicBezTo>
                <a:cubicBezTo>
                  <a:pt x="305956" y="224334"/>
                  <a:pt x="298266" y="222688"/>
                  <a:pt x="298266" y="222688"/>
                </a:cubicBezTo>
                <a:cubicBezTo>
                  <a:pt x="294147" y="224882"/>
                  <a:pt x="297168" y="233108"/>
                  <a:pt x="297168" y="233108"/>
                </a:cubicBezTo>
                <a:lnTo>
                  <a:pt x="300738" y="233108"/>
                </a:lnTo>
                <a:cubicBezTo>
                  <a:pt x="312547" y="236672"/>
                  <a:pt x="313096" y="227898"/>
                  <a:pt x="313096" y="227898"/>
                </a:cubicBezTo>
                <a:cubicBezTo>
                  <a:pt x="316667" y="227898"/>
                  <a:pt x="318040" y="221866"/>
                  <a:pt x="318040" y="221866"/>
                </a:cubicBezTo>
                <a:cubicBezTo>
                  <a:pt x="320786" y="224882"/>
                  <a:pt x="327926" y="220221"/>
                  <a:pt x="327926" y="220221"/>
                </a:cubicBezTo>
                <a:cubicBezTo>
                  <a:pt x="328750" y="222688"/>
                  <a:pt x="332321" y="225979"/>
                  <a:pt x="332321" y="225979"/>
                </a:cubicBezTo>
                <a:cubicBezTo>
                  <a:pt x="337539" y="227898"/>
                  <a:pt x="338637" y="230366"/>
                  <a:pt x="338637" y="230366"/>
                </a:cubicBezTo>
                <a:cubicBezTo>
                  <a:pt x="333419" y="231463"/>
                  <a:pt x="338088" y="233656"/>
                  <a:pt x="338088" y="233656"/>
                </a:cubicBezTo>
                <a:cubicBezTo>
                  <a:pt x="345228" y="230640"/>
                  <a:pt x="340010" y="226801"/>
                  <a:pt x="340010" y="226801"/>
                </a:cubicBezTo>
                <a:cubicBezTo>
                  <a:pt x="326279" y="220221"/>
                  <a:pt x="332321" y="218576"/>
                  <a:pt x="332321" y="218576"/>
                </a:cubicBezTo>
                <a:cubicBezTo>
                  <a:pt x="334518" y="222688"/>
                  <a:pt x="344130" y="224334"/>
                  <a:pt x="344130" y="224334"/>
                </a:cubicBezTo>
                <a:cubicBezTo>
                  <a:pt x="345228" y="232011"/>
                  <a:pt x="348798" y="233108"/>
                  <a:pt x="348798" y="233108"/>
                </a:cubicBezTo>
                <a:cubicBezTo>
                  <a:pt x="353192" y="235027"/>
                  <a:pt x="354291" y="231463"/>
                  <a:pt x="354291" y="231463"/>
                </a:cubicBezTo>
                <a:cubicBezTo>
                  <a:pt x="350172" y="230366"/>
                  <a:pt x="349348" y="226801"/>
                  <a:pt x="349348" y="226801"/>
                </a:cubicBezTo>
                <a:cubicBezTo>
                  <a:pt x="348249" y="223237"/>
                  <a:pt x="353742" y="225430"/>
                  <a:pt x="353742" y="225430"/>
                </a:cubicBezTo>
                <a:cubicBezTo>
                  <a:pt x="358410" y="232559"/>
                  <a:pt x="368572" y="232011"/>
                  <a:pt x="368572" y="232011"/>
                </a:cubicBezTo>
                <a:cubicBezTo>
                  <a:pt x="375163" y="231463"/>
                  <a:pt x="373241" y="242979"/>
                  <a:pt x="373241" y="242979"/>
                </a:cubicBezTo>
                <a:cubicBezTo>
                  <a:pt x="366100" y="247914"/>
                  <a:pt x="352369" y="239689"/>
                  <a:pt x="352369" y="239689"/>
                </a:cubicBezTo>
                <a:cubicBezTo>
                  <a:pt x="353742" y="243801"/>
                  <a:pt x="348249" y="244350"/>
                  <a:pt x="348249" y="244350"/>
                </a:cubicBezTo>
                <a:cubicBezTo>
                  <a:pt x="342757" y="237769"/>
                  <a:pt x="334518" y="240785"/>
                  <a:pt x="334518" y="240785"/>
                </a:cubicBezTo>
                <a:cubicBezTo>
                  <a:pt x="336440" y="237769"/>
                  <a:pt x="333419" y="233108"/>
                  <a:pt x="333419" y="233108"/>
                </a:cubicBezTo>
                <a:cubicBezTo>
                  <a:pt x="328750" y="232011"/>
                  <a:pt x="320786" y="234205"/>
                  <a:pt x="320786" y="234205"/>
                </a:cubicBezTo>
                <a:cubicBezTo>
                  <a:pt x="315019" y="236672"/>
                  <a:pt x="303484" y="237221"/>
                  <a:pt x="303484" y="237221"/>
                </a:cubicBezTo>
                <a:cubicBezTo>
                  <a:pt x="298266" y="237221"/>
                  <a:pt x="294696" y="247914"/>
                  <a:pt x="294696" y="247914"/>
                </a:cubicBezTo>
                <a:cubicBezTo>
                  <a:pt x="282612" y="253124"/>
                  <a:pt x="281514" y="263543"/>
                  <a:pt x="281514" y="263543"/>
                </a:cubicBezTo>
                <a:cubicBezTo>
                  <a:pt x="281514" y="270124"/>
                  <a:pt x="280415" y="276431"/>
                  <a:pt x="280415" y="276431"/>
                </a:cubicBezTo>
                <a:cubicBezTo>
                  <a:pt x="276021" y="283011"/>
                  <a:pt x="288105" y="289866"/>
                  <a:pt x="288105" y="289866"/>
                </a:cubicBezTo>
                <a:cubicBezTo>
                  <a:pt x="295245" y="303576"/>
                  <a:pt x="304034" y="297544"/>
                  <a:pt x="304308" y="297544"/>
                </a:cubicBezTo>
                <a:cubicBezTo>
                  <a:pt x="311449" y="300560"/>
                  <a:pt x="326828" y="294802"/>
                  <a:pt x="326828" y="294802"/>
                </a:cubicBezTo>
                <a:cubicBezTo>
                  <a:pt x="328750" y="300560"/>
                  <a:pt x="336989" y="298915"/>
                  <a:pt x="336989" y="298915"/>
                </a:cubicBezTo>
                <a:cubicBezTo>
                  <a:pt x="340010" y="300560"/>
                  <a:pt x="338912" y="306318"/>
                  <a:pt x="338912" y="306318"/>
                </a:cubicBezTo>
                <a:cubicBezTo>
                  <a:pt x="334518" y="313447"/>
                  <a:pt x="342482" y="320028"/>
                  <a:pt x="342482" y="320028"/>
                </a:cubicBezTo>
                <a:cubicBezTo>
                  <a:pt x="354291" y="333463"/>
                  <a:pt x="346601" y="337028"/>
                  <a:pt x="346601" y="337028"/>
                </a:cubicBezTo>
                <a:cubicBezTo>
                  <a:pt x="338088" y="345253"/>
                  <a:pt x="343580" y="352108"/>
                  <a:pt x="343580" y="352108"/>
                </a:cubicBezTo>
                <a:cubicBezTo>
                  <a:pt x="349622" y="364995"/>
                  <a:pt x="349622" y="375963"/>
                  <a:pt x="349622" y="375963"/>
                </a:cubicBezTo>
                <a:cubicBezTo>
                  <a:pt x="369670" y="378979"/>
                  <a:pt x="376811" y="363899"/>
                  <a:pt x="376811" y="363899"/>
                </a:cubicBezTo>
                <a:cubicBezTo>
                  <a:pt x="383402" y="363899"/>
                  <a:pt x="383402" y="357866"/>
                  <a:pt x="383402" y="357866"/>
                </a:cubicBezTo>
                <a:cubicBezTo>
                  <a:pt x="383402" y="351012"/>
                  <a:pt x="387521" y="347995"/>
                  <a:pt x="387521" y="347995"/>
                </a:cubicBezTo>
                <a:cubicBezTo>
                  <a:pt x="397134" y="341689"/>
                  <a:pt x="395486" y="328802"/>
                  <a:pt x="395486" y="328802"/>
                </a:cubicBezTo>
                <a:cubicBezTo>
                  <a:pt x="394113" y="321124"/>
                  <a:pt x="397134" y="313995"/>
                  <a:pt x="397134" y="313995"/>
                </a:cubicBezTo>
                <a:cubicBezTo>
                  <a:pt x="408393" y="301108"/>
                  <a:pt x="407844" y="281914"/>
                  <a:pt x="407844" y="281914"/>
                </a:cubicBezTo>
                <a:cubicBezTo>
                  <a:pt x="403175" y="284108"/>
                  <a:pt x="400154" y="282463"/>
                  <a:pt x="400154" y="282463"/>
                </a:cubicBezTo>
                <a:cubicBezTo>
                  <a:pt x="389444" y="271769"/>
                  <a:pt x="376262" y="249011"/>
                  <a:pt x="376262" y="249011"/>
                </a:cubicBezTo>
                <a:cubicBezTo>
                  <a:pt x="388895" y="254221"/>
                  <a:pt x="399056" y="278898"/>
                  <a:pt x="399056" y="278898"/>
                </a:cubicBezTo>
                <a:cubicBezTo>
                  <a:pt x="406196" y="275334"/>
                  <a:pt x="408393" y="268753"/>
                  <a:pt x="408393" y="268753"/>
                </a:cubicBezTo>
                <a:cubicBezTo>
                  <a:pt x="415259" y="262721"/>
                  <a:pt x="407844" y="254221"/>
                  <a:pt x="405922" y="252301"/>
                </a:cubicBezTo>
                <a:cubicBezTo>
                  <a:pt x="408119" y="252850"/>
                  <a:pt x="410590" y="252027"/>
                  <a:pt x="412513" y="251479"/>
                </a:cubicBezTo>
                <a:cubicBezTo>
                  <a:pt x="394113" y="216108"/>
                  <a:pt x="358960" y="191156"/>
                  <a:pt x="317490" y="187043"/>
                </a:cubicBezTo>
                <a:close/>
                <a:moveTo>
                  <a:pt x="306505" y="174156"/>
                </a:moveTo>
                <a:cubicBezTo>
                  <a:pt x="315293" y="174156"/>
                  <a:pt x="323807" y="174979"/>
                  <a:pt x="332321" y="176624"/>
                </a:cubicBezTo>
                <a:cubicBezTo>
                  <a:pt x="333144" y="176624"/>
                  <a:pt x="333968" y="176898"/>
                  <a:pt x="334518" y="177172"/>
                </a:cubicBezTo>
                <a:cubicBezTo>
                  <a:pt x="338088" y="177721"/>
                  <a:pt x="341658" y="178817"/>
                  <a:pt x="344954" y="179640"/>
                </a:cubicBezTo>
                <a:cubicBezTo>
                  <a:pt x="345777" y="179914"/>
                  <a:pt x="346327" y="180188"/>
                  <a:pt x="347151" y="180188"/>
                </a:cubicBezTo>
                <a:cubicBezTo>
                  <a:pt x="350721" y="181559"/>
                  <a:pt x="354291" y="182656"/>
                  <a:pt x="357861" y="184301"/>
                </a:cubicBezTo>
                <a:cubicBezTo>
                  <a:pt x="358136" y="184301"/>
                  <a:pt x="358410" y="184575"/>
                  <a:pt x="358685" y="184575"/>
                </a:cubicBezTo>
                <a:cubicBezTo>
                  <a:pt x="406471" y="204866"/>
                  <a:pt x="439976" y="252027"/>
                  <a:pt x="439976" y="307140"/>
                </a:cubicBezTo>
                <a:cubicBezTo>
                  <a:pt x="439976" y="380625"/>
                  <a:pt x="380381" y="440399"/>
                  <a:pt x="306780" y="440399"/>
                </a:cubicBezTo>
                <a:cubicBezTo>
                  <a:pt x="292774" y="440399"/>
                  <a:pt x="279591" y="438205"/>
                  <a:pt x="266958" y="434367"/>
                </a:cubicBezTo>
                <a:cubicBezTo>
                  <a:pt x="212581" y="417367"/>
                  <a:pt x="173309" y="366915"/>
                  <a:pt x="173309" y="307140"/>
                </a:cubicBezTo>
                <a:cubicBezTo>
                  <a:pt x="173309" y="288769"/>
                  <a:pt x="176879" y="271221"/>
                  <a:pt x="183745" y="255318"/>
                </a:cubicBezTo>
                <a:cubicBezTo>
                  <a:pt x="185393" y="251479"/>
                  <a:pt x="187315" y="247640"/>
                  <a:pt x="189238" y="243801"/>
                </a:cubicBezTo>
                <a:cubicBezTo>
                  <a:pt x="189238" y="243801"/>
                  <a:pt x="189238" y="243801"/>
                  <a:pt x="189512" y="243527"/>
                </a:cubicBezTo>
                <a:cubicBezTo>
                  <a:pt x="191435" y="239963"/>
                  <a:pt x="193632" y="236398"/>
                  <a:pt x="196103" y="232834"/>
                </a:cubicBezTo>
                <a:cubicBezTo>
                  <a:pt x="210384" y="211721"/>
                  <a:pt x="230432" y="194721"/>
                  <a:pt x="254325" y="184850"/>
                </a:cubicBezTo>
                <a:cubicBezTo>
                  <a:pt x="254874" y="184575"/>
                  <a:pt x="255424" y="184301"/>
                  <a:pt x="255973" y="184027"/>
                </a:cubicBezTo>
                <a:cubicBezTo>
                  <a:pt x="259269" y="182656"/>
                  <a:pt x="262564" y="181559"/>
                  <a:pt x="266134" y="180462"/>
                </a:cubicBezTo>
                <a:cubicBezTo>
                  <a:pt x="266958" y="180188"/>
                  <a:pt x="267782" y="179914"/>
                  <a:pt x="268606" y="179640"/>
                </a:cubicBezTo>
                <a:cubicBezTo>
                  <a:pt x="271902" y="178543"/>
                  <a:pt x="275197" y="177721"/>
                  <a:pt x="278493" y="177172"/>
                </a:cubicBezTo>
                <a:cubicBezTo>
                  <a:pt x="279317" y="176898"/>
                  <a:pt x="280415" y="176624"/>
                  <a:pt x="281239" y="176624"/>
                </a:cubicBezTo>
                <a:cubicBezTo>
                  <a:pt x="289478" y="174979"/>
                  <a:pt x="297992" y="174156"/>
                  <a:pt x="306505" y="174156"/>
                </a:cubicBezTo>
                <a:close/>
                <a:moveTo>
                  <a:pt x="365543" y="0"/>
                </a:moveTo>
                <a:cubicBezTo>
                  <a:pt x="428436" y="0"/>
                  <a:pt x="479793" y="56210"/>
                  <a:pt x="485560" y="127776"/>
                </a:cubicBezTo>
                <a:cubicBezTo>
                  <a:pt x="486110" y="127776"/>
                  <a:pt x="486384" y="127776"/>
                  <a:pt x="486659" y="127776"/>
                </a:cubicBezTo>
                <a:cubicBezTo>
                  <a:pt x="522637" y="127776"/>
                  <a:pt x="552847" y="155196"/>
                  <a:pt x="563283" y="192761"/>
                </a:cubicBezTo>
                <a:cubicBezTo>
                  <a:pt x="586902" y="197148"/>
                  <a:pt x="605028" y="220729"/>
                  <a:pt x="605028" y="249520"/>
                </a:cubicBezTo>
                <a:cubicBezTo>
                  <a:pt x="605028" y="281326"/>
                  <a:pt x="583057" y="307101"/>
                  <a:pt x="555593" y="307101"/>
                </a:cubicBezTo>
                <a:lnTo>
                  <a:pt x="460568" y="307101"/>
                </a:lnTo>
                <a:cubicBezTo>
                  <a:pt x="460568" y="222374"/>
                  <a:pt x="391359" y="153550"/>
                  <a:pt x="306496" y="153550"/>
                </a:cubicBezTo>
                <a:cubicBezTo>
                  <a:pt x="221633" y="153550"/>
                  <a:pt x="152699" y="222374"/>
                  <a:pt x="152699" y="307101"/>
                </a:cubicBezTo>
                <a:lnTo>
                  <a:pt x="49435" y="307101"/>
                </a:lnTo>
                <a:cubicBezTo>
                  <a:pt x="22246" y="307101"/>
                  <a:pt x="0" y="281326"/>
                  <a:pt x="0" y="249520"/>
                </a:cubicBezTo>
                <a:cubicBezTo>
                  <a:pt x="0" y="217713"/>
                  <a:pt x="22246" y="191938"/>
                  <a:pt x="49435" y="191938"/>
                </a:cubicBezTo>
                <a:cubicBezTo>
                  <a:pt x="49435" y="146970"/>
                  <a:pt x="80744" y="110502"/>
                  <a:pt x="119468" y="110502"/>
                </a:cubicBezTo>
                <a:cubicBezTo>
                  <a:pt x="128256" y="110502"/>
                  <a:pt x="136495" y="112695"/>
                  <a:pt x="144185" y="115985"/>
                </a:cubicBezTo>
                <a:cubicBezTo>
                  <a:pt x="145284" y="65259"/>
                  <a:pt x="180987" y="24404"/>
                  <a:pt x="224929" y="24404"/>
                </a:cubicBezTo>
                <a:cubicBezTo>
                  <a:pt x="244428" y="24404"/>
                  <a:pt x="262280" y="32904"/>
                  <a:pt x="276286" y="46339"/>
                </a:cubicBezTo>
                <a:cubicBezTo>
                  <a:pt x="298257" y="18097"/>
                  <a:pt x="330115" y="0"/>
                  <a:pt x="3655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35" name="iṡḷidé">
            <a:extLst>
              <a:ext uri="{FF2B5EF4-FFF2-40B4-BE49-F238E27FC236}">
                <a16:creationId xmlns:a16="http://schemas.microsoft.com/office/drawing/2014/main" id="{73D16579-3755-4B89-B629-620B7AE212E3}"/>
              </a:ext>
            </a:extLst>
          </p:cNvPr>
          <p:cNvSpPr/>
          <p:nvPr/>
        </p:nvSpPr>
        <p:spPr>
          <a:xfrm>
            <a:off x="7741210" y="2851828"/>
            <a:ext cx="489876" cy="442483"/>
          </a:xfrm>
          <a:custGeom>
            <a:avLst/>
            <a:gdLst>
              <a:gd name="connsiteX0" fmla="*/ 0 w 609050"/>
              <a:gd name="connsiteY0" fmla="*/ 411255 h 550128"/>
              <a:gd name="connsiteX1" fmla="*/ 25953 w 609050"/>
              <a:gd name="connsiteY1" fmla="*/ 426310 h 550128"/>
              <a:gd name="connsiteX2" fmla="*/ 202989 w 609050"/>
              <a:gd name="connsiteY2" fmla="*/ 463367 h 550128"/>
              <a:gd name="connsiteX3" fmla="*/ 219808 w 609050"/>
              <a:gd name="connsiteY3" fmla="*/ 462933 h 550128"/>
              <a:gd name="connsiteX4" fmla="*/ 251707 w 609050"/>
              <a:gd name="connsiteY4" fmla="*/ 518375 h 550128"/>
              <a:gd name="connsiteX5" fmla="*/ 202989 w 609050"/>
              <a:gd name="connsiteY5" fmla="*/ 521125 h 550128"/>
              <a:gd name="connsiteX6" fmla="*/ 0 w 609050"/>
              <a:gd name="connsiteY6" fmla="*/ 434416 h 550128"/>
              <a:gd name="connsiteX7" fmla="*/ 0 w 609050"/>
              <a:gd name="connsiteY7" fmla="*/ 295387 h 550128"/>
              <a:gd name="connsiteX8" fmla="*/ 25960 w 609050"/>
              <a:gd name="connsiteY8" fmla="*/ 310451 h 550128"/>
              <a:gd name="connsiteX9" fmla="*/ 203040 w 609050"/>
              <a:gd name="connsiteY9" fmla="*/ 347531 h 550128"/>
              <a:gd name="connsiteX10" fmla="*/ 204781 w 609050"/>
              <a:gd name="connsiteY10" fmla="*/ 347531 h 550128"/>
              <a:gd name="connsiteX11" fmla="*/ 203040 w 609050"/>
              <a:gd name="connsiteY11" fmla="*/ 376355 h 550128"/>
              <a:gd name="connsiteX12" fmla="*/ 204781 w 609050"/>
              <a:gd name="connsiteY12" fmla="*/ 405469 h 550128"/>
              <a:gd name="connsiteX13" fmla="*/ 203040 w 609050"/>
              <a:gd name="connsiteY13" fmla="*/ 405469 h 550128"/>
              <a:gd name="connsiteX14" fmla="*/ 0 w 609050"/>
              <a:gd name="connsiteY14" fmla="*/ 318562 h 550128"/>
              <a:gd name="connsiteX15" fmla="*/ 435036 w 609050"/>
              <a:gd name="connsiteY15" fmla="*/ 202593 h 550128"/>
              <a:gd name="connsiteX16" fmla="*/ 609050 w 609050"/>
              <a:gd name="connsiteY16" fmla="*/ 376361 h 550128"/>
              <a:gd name="connsiteX17" fmla="*/ 435036 w 609050"/>
              <a:gd name="connsiteY17" fmla="*/ 550128 h 550128"/>
              <a:gd name="connsiteX18" fmla="*/ 317721 w 609050"/>
              <a:gd name="connsiteY18" fmla="*/ 504659 h 550128"/>
              <a:gd name="connsiteX19" fmla="*/ 280888 w 609050"/>
              <a:gd name="connsiteY19" fmla="*/ 457018 h 550128"/>
              <a:gd name="connsiteX20" fmla="*/ 262761 w 609050"/>
              <a:gd name="connsiteY20" fmla="*/ 401267 h 550128"/>
              <a:gd name="connsiteX21" fmla="*/ 261021 w 609050"/>
              <a:gd name="connsiteY21" fmla="*/ 376361 h 550128"/>
              <a:gd name="connsiteX22" fmla="*/ 264067 w 609050"/>
              <a:gd name="connsiteY22" fmla="*/ 343634 h 550128"/>
              <a:gd name="connsiteX23" fmla="*/ 290024 w 609050"/>
              <a:gd name="connsiteY23" fmla="*/ 280499 h 550128"/>
              <a:gd name="connsiteX24" fmla="*/ 405888 w 609050"/>
              <a:gd name="connsiteY24" fmla="*/ 205055 h 550128"/>
              <a:gd name="connsiteX25" fmla="*/ 435036 w 609050"/>
              <a:gd name="connsiteY25" fmla="*/ 202593 h 550128"/>
              <a:gd name="connsiteX26" fmla="*/ 0 w 609050"/>
              <a:gd name="connsiteY26" fmla="*/ 179589 h 550128"/>
              <a:gd name="connsiteX27" fmla="*/ 25955 w 609050"/>
              <a:gd name="connsiteY27" fmla="*/ 194643 h 550128"/>
              <a:gd name="connsiteX28" fmla="*/ 203003 w 609050"/>
              <a:gd name="connsiteY28" fmla="*/ 231699 h 550128"/>
              <a:gd name="connsiteX29" fmla="*/ 256364 w 609050"/>
              <a:gd name="connsiteY29" fmla="*/ 228804 h 550128"/>
              <a:gd name="connsiteX30" fmla="*/ 219968 w 609050"/>
              <a:gd name="connsiteY30" fmla="*/ 289166 h 550128"/>
              <a:gd name="connsiteX31" fmla="*/ 203003 w 609050"/>
              <a:gd name="connsiteY31" fmla="*/ 289600 h 550128"/>
              <a:gd name="connsiteX32" fmla="*/ 0 w 609050"/>
              <a:gd name="connsiteY32" fmla="*/ 202749 h 550128"/>
              <a:gd name="connsiteX33" fmla="*/ 203017 w 609050"/>
              <a:gd name="connsiteY33" fmla="*/ 0 h 550128"/>
              <a:gd name="connsiteX34" fmla="*/ 406034 w 609050"/>
              <a:gd name="connsiteY34" fmla="*/ 86902 h 550128"/>
              <a:gd name="connsiteX35" fmla="*/ 203017 w 609050"/>
              <a:gd name="connsiteY35" fmla="*/ 173804 h 550128"/>
              <a:gd name="connsiteX36" fmla="*/ 0 w 609050"/>
              <a:gd name="connsiteY36" fmla="*/ 86902 h 550128"/>
              <a:gd name="connsiteX37" fmla="*/ 203017 w 609050"/>
              <a:gd name="connsiteY37" fmla="*/ 0 h 55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9050" h="550128">
                <a:moveTo>
                  <a:pt x="0" y="411255"/>
                </a:moveTo>
                <a:cubicBezTo>
                  <a:pt x="7974" y="416611"/>
                  <a:pt x="16529" y="421677"/>
                  <a:pt x="25953" y="426310"/>
                </a:cubicBezTo>
                <a:cubicBezTo>
                  <a:pt x="73656" y="450194"/>
                  <a:pt x="136583" y="463367"/>
                  <a:pt x="202989" y="463367"/>
                </a:cubicBezTo>
                <a:cubicBezTo>
                  <a:pt x="208644" y="463367"/>
                  <a:pt x="214154" y="463222"/>
                  <a:pt x="219808" y="462933"/>
                </a:cubicBezTo>
                <a:cubicBezTo>
                  <a:pt x="227783" y="483054"/>
                  <a:pt x="238657" y="501583"/>
                  <a:pt x="251707" y="518375"/>
                </a:cubicBezTo>
                <a:cubicBezTo>
                  <a:pt x="236193" y="520256"/>
                  <a:pt x="219953" y="521125"/>
                  <a:pt x="202989" y="521125"/>
                </a:cubicBezTo>
                <a:cubicBezTo>
                  <a:pt x="86850" y="521125"/>
                  <a:pt x="0" y="475382"/>
                  <a:pt x="0" y="434416"/>
                </a:cubicBezTo>
                <a:close/>
                <a:moveTo>
                  <a:pt x="0" y="295387"/>
                </a:moveTo>
                <a:cubicBezTo>
                  <a:pt x="7976" y="300746"/>
                  <a:pt x="16533" y="305816"/>
                  <a:pt x="25960" y="310451"/>
                </a:cubicBezTo>
                <a:cubicBezTo>
                  <a:pt x="73675" y="334350"/>
                  <a:pt x="136617" y="347531"/>
                  <a:pt x="203040" y="347531"/>
                </a:cubicBezTo>
                <a:cubicBezTo>
                  <a:pt x="203621" y="347531"/>
                  <a:pt x="204201" y="347531"/>
                  <a:pt x="204781" y="347531"/>
                </a:cubicBezTo>
                <a:cubicBezTo>
                  <a:pt x="203621" y="356946"/>
                  <a:pt x="203040" y="366651"/>
                  <a:pt x="203040" y="376355"/>
                </a:cubicBezTo>
                <a:cubicBezTo>
                  <a:pt x="203040" y="386205"/>
                  <a:pt x="203621" y="395909"/>
                  <a:pt x="204781" y="405469"/>
                </a:cubicBezTo>
                <a:cubicBezTo>
                  <a:pt x="204201" y="405469"/>
                  <a:pt x="203621" y="405469"/>
                  <a:pt x="203040" y="405469"/>
                </a:cubicBezTo>
                <a:cubicBezTo>
                  <a:pt x="86872" y="405469"/>
                  <a:pt x="0" y="359553"/>
                  <a:pt x="0" y="318562"/>
                </a:cubicBezTo>
                <a:close/>
                <a:moveTo>
                  <a:pt x="435036" y="202593"/>
                </a:moveTo>
                <a:cubicBezTo>
                  <a:pt x="530889" y="202593"/>
                  <a:pt x="609050" y="280644"/>
                  <a:pt x="609050" y="376361"/>
                </a:cubicBezTo>
                <a:cubicBezTo>
                  <a:pt x="609050" y="472222"/>
                  <a:pt x="530889" y="550128"/>
                  <a:pt x="435036" y="550128"/>
                </a:cubicBezTo>
                <a:cubicBezTo>
                  <a:pt x="389792" y="550128"/>
                  <a:pt x="348754" y="532896"/>
                  <a:pt x="317721" y="504659"/>
                </a:cubicBezTo>
                <a:cubicBezTo>
                  <a:pt x="302785" y="491192"/>
                  <a:pt x="290314" y="474974"/>
                  <a:pt x="280888" y="457018"/>
                </a:cubicBezTo>
                <a:cubicBezTo>
                  <a:pt x="271897" y="439930"/>
                  <a:pt x="265517" y="421106"/>
                  <a:pt x="262761" y="401267"/>
                </a:cubicBezTo>
                <a:cubicBezTo>
                  <a:pt x="261601" y="393158"/>
                  <a:pt x="261021" y="384904"/>
                  <a:pt x="261021" y="376361"/>
                </a:cubicBezTo>
                <a:cubicBezTo>
                  <a:pt x="261021" y="365210"/>
                  <a:pt x="262036" y="354350"/>
                  <a:pt x="264067" y="343634"/>
                </a:cubicBezTo>
                <a:cubicBezTo>
                  <a:pt x="268417" y="320755"/>
                  <a:pt x="277408" y="299324"/>
                  <a:pt x="290024" y="280499"/>
                </a:cubicBezTo>
                <a:cubicBezTo>
                  <a:pt x="316126" y="241256"/>
                  <a:pt x="357599" y="213309"/>
                  <a:pt x="405888" y="205055"/>
                </a:cubicBezTo>
                <a:cubicBezTo>
                  <a:pt x="415314" y="203462"/>
                  <a:pt x="425030" y="202593"/>
                  <a:pt x="435036" y="202593"/>
                </a:cubicBezTo>
                <a:close/>
                <a:moveTo>
                  <a:pt x="0" y="179589"/>
                </a:moveTo>
                <a:cubicBezTo>
                  <a:pt x="7975" y="184945"/>
                  <a:pt x="16530" y="190011"/>
                  <a:pt x="25955" y="194643"/>
                </a:cubicBezTo>
                <a:cubicBezTo>
                  <a:pt x="73661" y="218527"/>
                  <a:pt x="136592" y="231699"/>
                  <a:pt x="203003" y="231699"/>
                </a:cubicBezTo>
                <a:cubicBezTo>
                  <a:pt x="221128" y="231699"/>
                  <a:pt x="238963" y="230686"/>
                  <a:pt x="256364" y="228804"/>
                </a:cubicBezTo>
                <a:cubicBezTo>
                  <a:pt x="241284" y="246754"/>
                  <a:pt x="228958" y="267164"/>
                  <a:pt x="219968" y="289166"/>
                </a:cubicBezTo>
                <a:cubicBezTo>
                  <a:pt x="214458" y="289455"/>
                  <a:pt x="208658" y="289600"/>
                  <a:pt x="203003" y="289600"/>
                </a:cubicBezTo>
                <a:cubicBezTo>
                  <a:pt x="86856" y="289600"/>
                  <a:pt x="0" y="243714"/>
                  <a:pt x="0" y="202749"/>
                </a:cubicBezTo>
                <a:close/>
                <a:moveTo>
                  <a:pt x="203017" y="0"/>
                </a:moveTo>
                <a:cubicBezTo>
                  <a:pt x="315140" y="0"/>
                  <a:pt x="406034" y="38907"/>
                  <a:pt x="406034" y="86902"/>
                </a:cubicBezTo>
                <a:cubicBezTo>
                  <a:pt x="406034" y="134897"/>
                  <a:pt x="315140" y="173804"/>
                  <a:pt x="203017" y="173804"/>
                </a:cubicBezTo>
                <a:cubicBezTo>
                  <a:pt x="90894" y="173804"/>
                  <a:pt x="0" y="134897"/>
                  <a:pt x="0" y="86902"/>
                </a:cubicBezTo>
                <a:cubicBezTo>
                  <a:pt x="0" y="38907"/>
                  <a:pt x="90894" y="0"/>
                  <a:pt x="20301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542F1FC-3189-4174-B1B1-9F417134D3C8}"/>
              </a:ext>
            </a:extLst>
          </p:cNvPr>
          <p:cNvGrpSpPr/>
          <p:nvPr/>
        </p:nvGrpSpPr>
        <p:grpSpPr>
          <a:xfrm>
            <a:off x="1076222" y="6229388"/>
            <a:ext cx="6440614" cy="338554"/>
            <a:chOff x="795566" y="6014496"/>
            <a:chExt cx="6440614" cy="338554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52ED9A7-FF8D-4185-9E6D-19615E31EA70}"/>
                </a:ext>
              </a:extLst>
            </p:cNvPr>
            <p:cNvSpPr txBox="1"/>
            <p:nvPr/>
          </p:nvSpPr>
          <p:spPr>
            <a:xfrm>
              <a:off x="1074198" y="6014496"/>
              <a:ext cx="61619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Git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操作的终极结果：让工作区中的文件都处于“</a:t>
              </a:r>
              <a:r>
                <a:rPr lang="zh-CN" altLang="en-US" sz="16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未修改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”的状态。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7" name="Shape 2630">
              <a:extLst>
                <a:ext uri="{FF2B5EF4-FFF2-40B4-BE49-F238E27FC236}">
                  <a16:creationId xmlns:a16="http://schemas.microsoft.com/office/drawing/2014/main" id="{AB9EEC5F-5519-4358-86E2-DBBA0FA4D81B}"/>
                </a:ext>
              </a:extLst>
            </p:cNvPr>
            <p:cNvSpPr/>
            <p:nvPr/>
          </p:nvSpPr>
          <p:spPr>
            <a:xfrm>
              <a:off x="795566" y="6044043"/>
              <a:ext cx="278632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C00000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0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4" grpId="0"/>
      <p:bldP spid="25" grpId="0"/>
      <p:bldP spid="26" grpId="0"/>
      <p:bldP spid="27" grpId="0"/>
      <p:bldP spid="28" grpId="0"/>
      <p:bldP spid="30" grpId="0"/>
      <p:bldP spid="34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检查文件的状态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可以使用 </a:t>
            </a:r>
            <a:r>
              <a:rPr lang="en-US" altLang="zh-CN" dirty="0">
                <a:solidFill>
                  <a:srgbClr val="C00000"/>
                </a:solidFill>
              </a:rPr>
              <a:t>git status </a:t>
            </a:r>
            <a:r>
              <a:rPr lang="zh-CN" altLang="en-US" dirty="0"/>
              <a:t>命令查看文件处于什么状态，例如：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0913A6-9DD0-4B7C-8364-E7B9786F8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1" y="2541841"/>
            <a:ext cx="5890770" cy="2240474"/>
          </a:xfrm>
          <a:prstGeom prst="rect">
            <a:avLst/>
          </a:prstGeom>
        </p:spPr>
      </p:pic>
      <p:sp>
        <p:nvSpPr>
          <p:cNvPr id="7" name="文本占位符 3">
            <a:extLst>
              <a:ext uri="{FF2B5EF4-FFF2-40B4-BE49-F238E27FC236}">
                <a16:creationId xmlns:a16="http://schemas.microsoft.com/office/drawing/2014/main" id="{EA80529A-54EE-4BF4-9EF1-D76DF324A0EB}"/>
              </a:ext>
            </a:extLst>
          </p:cNvPr>
          <p:cNvSpPr txBox="1">
            <a:spLocks/>
          </p:cNvSpPr>
          <p:nvPr/>
        </p:nvSpPr>
        <p:spPr>
          <a:xfrm>
            <a:off x="838200" y="4835583"/>
            <a:ext cx="9845675" cy="178562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在状态报告中可以看到新建的 </a:t>
            </a:r>
            <a:r>
              <a:rPr lang="en-US" altLang="zh-CN" dirty="0">
                <a:solidFill>
                  <a:srgbClr val="C00000"/>
                </a:solidFill>
              </a:rPr>
              <a:t>index.html </a:t>
            </a:r>
            <a:r>
              <a:rPr lang="zh-CN" altLang="en-US" dirty="0"/>
              <a:t>文件出现在 </a:t>
            </a:r>
            <a:r>
              <a:rPr lang="en-US" altLang="zh-CN" dirty="0">
                <a:solidFill>
                  <a:srgbClr val="C00000"/>
                </a:solidFill>
              </a:rPr>
              <a:t>Untracked files</a:t>
            </a:r>
            <a:r>
              <a:rPr lang="zh-CN" altLang="en-US" dirty="0"/>
              <a:t>（未跟踪的文件）</a:t>
            </a:r>
            <a:r>
              <a:rPr lang="en-US" altLang="zh-CN" dirty="0"/>
              <a:t> </a:t>
            </a:r>
            <a:r>
              <a:rPr lang="zh-CN" altLang="en-US" dirty="0"/>
              <a:t>下面。</a:t>
            </a:r>
            <a:endParaRPr lang="en-US" altLang="zh-CN" dirty="0"/>
          </a:p>
          <a:p>
            <a:r>
              <a:rPr lang="zh-CN" altLang="en-US" dirty="0"/>
              <a:t>未跟踪的文件意味着 </a:t>
            </a:r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在之前的快照（提交）中没有这些文件</a:t>
            </a:r>
            <a:r>
              <a:rPr lang="zh-CN" altLang="en-US" dirty="0"/>
              <a:t>；</a:t>
            </a:r>
            <a:r>
              <a:rPr lang="en-US" altLang="zh-CN" dirty="0"/>
              <a:t>Git </a:t>
            </a:r>
            <a:r>
              <a:rPr lang="zh-CN" altLang="en-US" dirty="0"/>
              <a:t>不会自动将之纳入跟踪范围，除非明确地告诉它“我需要使用 </a:t>
            </a:r>
            <a:r>
              <a:rPr lang="en-US" altLang="zh-CN" dirty="0"/>
              <a:t>Git </a:t>
            </a:r>
            <a:r>
              <a:rPr lang="zh-CN" altLang="en-US" dirty="0"/>
              <a:t>跟踪管理该文件”。</a:t>
            </a:r>
          </a:p>
        </p:txBody>
      </p:sp>
    </p:spTree>
    <p:extLst>
      <p:ext uri="{BB962C8B-B14F-4D97-AF65-F5344CB8AC3E}">
        <p14:creationId xmlns:p14="http://schemas.microsoft.com/office/powerpoint/2010/main" val="18252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以精简的方式显示文件状态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887227"/>
          </a:xfrm>
        </p:spPr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>
                <a:solidFill>
                  <a:srgbClr val="C00000"/>
                </a:solidFill>
              </a:rPr>
              <a:t>git status </a:t>
            </a:r>
            <a:r>
              <a:rPr lang="zh-CN" altLang="en-US" dirty="0"/>
              <a:t>输出的状态报告很详细，但有些繁琐。如果希望</a:t>
            </a:r>
            <a:r>
              <a:rPr lang="zh-CN" altLang="en-US" dirty="0">
                <a:solidFill>
                  <a:srgbClr val="C00000"/>
                </a:solidFill>
              </a:rPr>
              <a:t>以精简的方式显示文件的状态</a:t>
            </a:r>
            <a:r>
              <a:rPr lang="zh-CN" altLang="en-US" dirty="0"/>
              <a:t>，可以使用如下两条完全等价的命令，其中 </a:t>
            </a:r>
            <a:r>
              <a:rPr lang="en-US" altLang="zh-CN" b="1" dirty="0">
                <a:solidFill>
                  <a:srgbClr val="C00000"/>
                </a:solidFill>
              </a:rPr>
              <a:t>-s </a:t>
            </a:r>
            <a:r>
              <a:rPr lang="zh-CN" altLang="en-US" dirty="0">
                <a:solidFill>
                  <a:srgbClr val="C00000"/>
                </a:solidFill>
              </a:rPr>
              <a:t>是 </a:t>
            </a:r>
            <a:r>
              <a:rPr lang="en-US" altLang="zh-CN" b="1" dirty="0">
                <a:solidFill>
                  <a:srgbClr val="C00000"/>
                </a:solidFill>
              </a:rPr>
              <a:t>--short </a:t>
            </a:r>
            <a:r>
              <a:rPr lang="zh-CN" altLang="en-US" dirty="0">
                <a:solidFill>
                  <a:srgbClr val="C00000"/>
                </a:solidFill>
              </a:rPr>
              <a:t>的简写形式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E8F886-637E-4F9C-8396-F3C20090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41" y="2876364"/>
            <a:ext cx="7200000" cy="1728000"/>
          </a:xfrm>
          <a:prstGeom prst="rect">
            <a:avLst/>
          </a:prstGeom>
        </p:spPr>
      </p:pic>
      <p:sp>
        <p:nvSpPr>
          <p:cNvPr id="6" name="文本占位符 3">
            <a:extLst>
              <a:ext uri="{FF2B5EF4-FFF2-40B4-BE49-F238E27FC236}">
                <a16:creationId xmlns:a16="http://schemas.microsoft.com/office/drawing/2014/main" id="{036B6634-7E43-4576-9F24-E2CB653BAF65}"/>
              </a:ext>
            </a:extLst>
          </p:cNvPr>
          <p:cNvSpPr txBox="1">
            <a:spLocks/>
          </p:cNvSpPr>
          <p:nvPr/>
        </p:nvSpPr>
        <p:spPr>
          <a:xfrm>
            <a:off x="838199" y="4678788"/>
            <a:ext cx="9845675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未跟踪文件前面有</a:t>
            </a:r>
            <a:r>
              <a:rPr lang="zh-CN" altLang="en-US" dirty="0">
                <a:solidFill>
                  <a:srgbClr val="C00000"/>
                </a:solidFill>
              </a:rPr>
              <a:t>红色</a:t>
            </a:r>
            <a:r>
              <a:rPr lang="zh-CN" altLang="en-US" dirty="0"/>
              <a:t>的 </a:t>
            </a:r>
            <a:r>
              <a:rPr lang="en-US" altLang="zh-CN" dirty="0">
                <a:solidFill>
                  <a:srgbClr val="C00000"/>
                </a:solidFill>
              </a:rPr>
              <a:t>??</a:t>
            </a:r>
            <a:r>
              <a:rPr lang="en-US" altLang="zh-CN" dirty="0"/>
              <a:t> </a:t>
            </a:r>
            <a:r>
              <a:rPr lang="zh-CN" altLang="en-US" dirty="0"/>
              <a:t>标记，例如：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3805DF-07DE-4BDF-BBF4-B2E0D2D11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41" y="5199378"/>
            <a:ext cx="3534706" cy="12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1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跟踪新文件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使用命令 </a:t>
            </a:r>
            <a:r>
              <a:rPr lang="en-US" altLang="zh-CN" dirty="0">
                <a:solidFill>
                  <a:srgbClr val="C00000"/>
                </a:solidFill>
              </a:rPr>
              <a:t>git add</a:t>
            </a:r>
            <a:r>
              <a:rPr lang="en-US" altLang="zh-CN" dirty="0"/>
              <a:t> </a:t>
            </a:r>
            <a:r>
              <a:rPr lang="zh-CN" altLang="en-US" dirty="0"/>
              <a:t>开始跟踪一个文件。 所以，要跟踪 </a:t>
            </a:r>
            <a:r>
              <a:rPr lang="en-US" altLang="zh-CN" dirty="0"/>
              <a:t>index.html </a:t>
            </a:r>
            <a:r>
              <a:rPr lang="zh-CN" altLang="en-US" dirty="0"/>
              <a:t>文件，运行如下的命令即可：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BCD279-24A2-4147-806B-3DC263A2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64" y="2516057"/>
            <a:ext cx="7200000" cy="1101177"/>
          </a:xfrm>
          <a:prstGeom prst="rect">
            <a:avLst/>
          </a:prstGeom>
        </p:spPr>
      </p:pic>
      <p:sp>
        <p:nvSpPr>
          <p:cNvPr id="7" name="文本占位符 3">
            <a:extLst>
              <a:ext uri="{FF2B5EF4-FFF2-40B4-BE49-F238E27FC236}">
                <a16:creationId xmlns:a16="http://schemas.microsoft.com/office/drawing/2014/main" id="{AB9EFF51-B7DC-4234-9360-BFD31E3AA431}"/>
              </a:ext>
            </a:extLst>
          </p:cNvPr>
          <p:cNvSpPr txBox="1">
            <a:spLocks/>
          </p:cNvSpPr>
          <p:nvPr/>
        </p:nvSpPr>
        <p:spPr>
          <a:xfrm>
            <a:off x="838199" y="3699663"/>
            <a:ext cx="9845675" cy="80131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此时再运行 </a:t>
            </a:r>
            <a:r>
              <a:rPr lang="en-US" altLang="zh-CN" dirty="0">
                <a:solidFill>
                  <a:srgbClr val="C00000"/>
                </a:solidFill>
              </a:rPr>
              <a:t>git status </a:t>
            </a:r>
            <a:r>
              <a:rPr lang="zh-CN" altLang="en-US" dirty="0"/>
              <a:t>命令，会看到 </a:t>
            </a:r>
            <a:r>
              <a:rPr lang="en-US" altLang="zh-CN" dirty="0"/>
              <a:t>index.html </a:t>
            </a:r>
            <a:r>
              <a:rPr lang="zh-CN" altLang="en-US" dirty="0"/>
              <a:t>文件在 </a:t>
            </a:r>
            <a:r>
              <a:rPr lang="en-US" altLang="zh-CN" dirty="0">
                <a:solidFill>
                  <a:srgbClr val="C00000"/>
                </a:solidFill>
              </a:rPr>
              <a:t>Changes to be committed </a:t>
            </a:r>
            <a:r>
              <a:rPr lang="zh-CN" altLang="en-US" dirty="0"/>
              <a:t>这行的下面，说明</a:t>
            </a:r>
            <a:r>
              <a:rPr lang="zh-CN" altLang="en-US" dirty="0">
                <a:solidFill>
                  <a:srgbClr val="C00000"/>
                </a:solidFill>
              </a:rPr>
              <a:t>已被跟踪</a:t>
            </a:r>
            <a:r>
              <a:rPr lang="zh-CN" altLang="en-US" dirty="0"/>
              <a:t>，并</a:t>
            </a:r>
            <a:r>
              <a:rPr lang="zh-CN" altLang="en-US" dirty="0">
                <a:solidFill>
                  <a:srgbClr val="C00000"/>
                </a:solidFill>
              </a:rPr>
              <a:t>处于暂存状态</a:t>
            </a:r>
            <a:r>
              <a:rPr lang="zh-CN" altLang="en-US" dirty="0"/>
              <a:t>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E62AC0-B2C9-4C8D-A37D-4EE89D77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64" y="4593122"/>
            <a:ext cx="4831499" cy="21185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DC6CD3-219E-49FC-96FC-2ADFA285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041" y="4593122"/>
            <a:ext cx="2635195" cy="964299"/>
          </a:xfrm>
          <a:prstGeom prst="rect">
            <a:avLst/>
          </a:prstGeom>
        </p:spPr>
      </p:pic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59274F92-5892-45DD-9F86-1DB911E7CFA9}"/>
              </a:ext>
            </a:extLst>
          </p:cNvPr>
          <p:cNvSpPr txBox="1">
            <a:spLocks/>
          </p:cNvSpPr>
          <p:nvPr/>
        </p:nvSpPr>
        <p:spPr>
          <a:xfrm>
            <a:off x="6533965" y="5563495"/>
            <a:ext cx="4261282" cy="9245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以精简的方式显示文件的状态：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新添加到暂存区</a:t>
            </a:r>
            <a:r>
              <a:rPr lang="zh-CN" altLang="en-US" dirty="0"/>
              <a:t>中的文件前面有</a:t>
            </a:r>
            <a:r>
              <a:rPr lang="zh-CN" altLang="en-US" dirty="0">
                <a:solidFill>
                  <a:srgbClr val="C00000"/>
                </a:solidFill>
              </a:rPr>
              <a:t>绿色</a:t>
            </a:r>
            <a:r>
              <a:rPr lang="zh-CN" altLang="en-US" dirty="0"/>
              <a:t>的 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en-US" altLang="zh-CN" dirty="0"/>
              <a:t> </a:t>
            </a:r>
            <a:r>
              <a:rPr lang="zh-CN" altLang="en-US" dirty="0"/>
              <a:t>标记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24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关于版本控制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文件的版本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3D578D-D9B4-4EBB-8BBD-F715911E6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40" y="1989138"/>
            <a:ext cx="3403140" cy="326490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3036F2F-3D7B-4030-98CF-EA2C61A34DC2}"/>
              </a:ext>
            </a:extLst>
          </p:cNvPr>
          <p:cNvGrpSpPr/>
          <p:nvPr/>
        </p:nvGrpSpPr>
        <p:grpSpPr>
          <a:xfrm>
            <a:off x="4723390" y="1989138"/>
            <a:ext cx="6473348" cy="626663"/>
            <a:chOff x="2158618" y="2292775"/>
            <a:chExt cx="8045013" cy="626663"/>
          </a:xfrm>
        </p:grpSpPr>
        <p:sp>
          <p:nvSpPr>
            <p:cNvPr id="9" name="右箭头 7">
              <a:extLst>
                <a:ext uri="{FF2B5EF4-FFF2-40B4-BE49-F238E27FC236}">
                  <a16:creationId xmlns:a16="http://schemas.microsoft.com/office/drawing/2014/main" id="{2930F46B-A101-45B8-B545-9D3A08C3241B}"/>
                </a:ext>
              </a:extLst>
            </p:cNvPr>
            <p:cNvSpPr/>
            <p:nvPr/>
          </p:nvSpPr>
          <p:spPr bwMode="auto">
            <a:xfrm>
              <a:off x="3889190" y="2450255"/>
              <a:ext cx="450508" cy="361164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7079AEE-AC40-479A-AA20-4A65BD31B4EE}"/>
                </a:ext>
              </a:extLst>
            </p:cNvPr>
            <p:cNvSpPr/>
            <p:nvPr/>
          </p:nvSpPr>
          <p:spPr bwMode="auto">
            <a:xfrm>
              <a:off x="2158618" y="2292775"/>
              <a:ext cx="1940679" cy="626663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17C1D781-2998-4159-87A8-0891B3216D4A}"/>
                </a:ext>
              </a:extLst>
            </p:cNvPr>
            <p:cNvSpPr txBox="1"/>
            <p:nvPr/>
          </p:nvSpPr>
          <p:spPr>
            <a:xfrm>
              <a:off x="2205178" y="2452218"/>
              <a:ext cx="184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操作麻烦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D5D77B4-EA64-4A55-8235-1EF6042D26FF}"/>
                </a:ext>
              </a:extLst>
            </p:cNvPr>
            <p:cNvGrpSpPr/>
            <p:nvPr/>
          </p:nvGrpSpPr>
          <p:grpSpPr>
            <a:xfrm>
              <a:off x="4062491" y="2292775"/>
              <a:ext cx="6141140" cy="626663"/>
              <a:chOff x="3440971" y="1286794"/>
              <a:chExt cx="7852672" cy="801314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6BC482B-B9A5-4ECB-97F6-25A88F77C7E4}"/>
                  </a:ext>
                </a:extLst>
              </p:cNvPr>
              <p:cNvSpPr/>
              <p:nvPr/>
            </p:nvSpPr>
            <p:spPr bwMode="auto">
              <a:xfrm>
                <a:off x="3440971" y="1286794"/>
                <a:ext cx="7852672" cy="80131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TextBox 19">
                <a:extLst>
                  <a:ext uri="{FF2B5EF4-FFF2-40B4-BE49-F238E27FC236}">
                    <a16:creationId xmlns:a16="http://schemas.microsoft.com/office/drawing/2014/main" id="{965665F2-D413-4F22-B8D5-F142406ED398}"/>
                  </a:ext>
                </a:extLst>
              </p:cNvPr>
              <p:cNvSpPr txBox="1"/>
              <p:nvPr/>
            </p:nvSpPr>
            <p:spPr>
              <a:xfrm>
                <a:off x="3877078" y="1523533"/>
                <a:ext cx="7200801" cy="393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每次都需要复制 → 粘贴 → 重命名</a:t>
                </a:r>
                <a:endParaRPr lang="zh-CN" altLang="en-US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BE4FB48-74A7-4B0D-BD90-E7C16EE4D8B4}"/>
              </a:ext>
            </a:extLst>
          </p:cNvPr>
          <p:cNvGrpSpPr/>
          <p:nvPr/>
        </p:nvGrpSpPr>
        <p:grpSpPr>
          <a:xfrm>
            <a:off x="4723390" y="2855069"/>
            <a:ext cx="6473348" cy="626663"/>
            <a:chOff x="2158618" y="3144851"/>
            <a:chExt cx="8045013" cy="626663"/>
          </a:xfrm>
        </p:grpSpPr>
        <p:sp>
          <p:nvSpPr>
            <p:cNvPr id="16" name="右箭头 10">
              <a:extLst>
                <a:ext uri="{FF2B5EF4-FFF2-40B4-BE49-F238E27FC236}">
                  <a16:creationId xmlns:a16="http://schemas.microsoft.com/office/drawing/2014/main" id="{FA95A160-0E4E-414B-9CE1-0756EC6BDD29}"/>
                </a:ext>
              </a:extLst>
            </p:cNvPr>
            <p:cNvSpPr/>
            <p:nvPr/>
          </p:nvSpPr>
          <p:spPr bwMode="auto">
            <a:xfrm>
              <a:off x="3889190" y="3302331"/>
              <a:ext cx="450508" cy="361164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6941EB-47EE-45D4-8FA1-07061690CEF6}"/>
                </a:ext>
              </a:extLst>
            </p:cNvPr>
            <p:cNvSpPr/>
            <p:nvPr/>
          </p:nvSpPr>
          <p:spPr bwMode="auto">
            <a:xfrm>
              <a:off x="2158618" y="3144851"/>
              <a:ext cx="1940679" cy="626663"/>
            </a:xfrm>
            <a:prstGeom prst="rect">
              <a:avLst/>
            </a:prstGeom>
            <a:solidFill>
              <a:srgbClr val="40404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98EA1193-117D-499A-9650-39F514E45DC4}"/>
                </a:ext>
              </a:extLst>
            </p:cNvPr>
            <p:cNvSpPr txBox="1"/>
            <p:nvPr/>
          </p:nvSpPr>
          <p:spPr>
            <a:xfrm>
              <a:off x="2205178" y="3304294"/>
              <a:ext cx="184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命名不规范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AF35E38-9883-4ADE-BDFA-5BE2F9205958}"/>
                </a:ext>
              </a:extLst>
            </p:cNvPr>
            <p:cNvGrpSpPr/>
            <p:nvPr/>
          </p:nvGrpSpPr>
          <p:grpSpPr>
            <a:xfrm>
              <a:off x="4062491" y="3144851"/>
              <a:ext cx="6141140" cy="626663"/>
              <a:chOff x="3440971" y="2376343"/>
              <a:chExt cx="7852672" cy="801314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7C274CB-4503-4826-8C8F-604B9E683AED}"/>
                  </a:ext>
                </a:extLst>
              </p:cNvPr>
              <p:cNvSpPr/>
              <p:nvPr/>
            </p:nvSpPr>
            <p:spPr bwMode="auto">
              <a:xfrm>
                <a:off x="3440971" y="2376343"/>
                <a:ext cx="7852672" cy="80131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6A4D8168-32B0-4849-8969-392CE81F594D}"/>
                  </a:ext>
                </a:extLst>
              </p:cNvPr>
              <p:cNvSpPr txBox="1"/>
              <p:nvPr/>
            </p:nvSpPr>
            <p:spPr>
              <a:xfrm>
                <a:off x="3877078" y="2613082"/>
                <a:ext cx="7200801" cy="393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无法通过文件名知道具体做了哪些修改</a:t>
                </a: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9A4A301-79B9-4B2A-92BF-D5CA8898A305}"/>
              </a:ext>
            </a:extLst>
          </p:cNvPr>
          <p:cNvGrpSpPr/>
          <p:nvPr/>
        </p:nvGrpSpPr>
        <p:grpSpPr>
          <a:xfrm>
            <a:off x="4723390" y="3721000"/>
            <a:ext cx="6473348" cy="626663"/>
            <a:chOff x="2158618" y="4001161"/>
            <a:chExt cx="8045013" cy="626663"/>
          </a:xfrm>
        </p:grpSpPr>
        <p:sp>
          <p:nvSpPr>
            <p:cNvPr id="23" name="右箭头 13">
              <a:extLst>
                <a:ext uri="{FF2B5EF4-FFF2-40B4-BE49-F238E27FC236}">
                  <a16:creationId xmlns:a16="http://schemas.microsoft.com/office/drawing/2014/main" id="{B6B23D04-99FB-4F41-A12B-4C3DC3017299}"/>
                </a:ext>
              </a:extLst>
            </p:cNvPr>
            <p:cNvSpPr/>
            <p:nvPr/>
          </p:nvSpPr>
          <p:spPr bwMode="auto">
            <a:xfrm>
              <a:off x="3889190" y="4158641"/>
              <a:ext cx="450508" cy="361164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29CB14F-2FA5-4273-892F-E1DAF40C8079}"/>
                </a:ext>
              </a:extLst>
            </p:cNvPr>
            <p:cNvSpPr/>
            <p:nvPr/>
          </p:nvSpPr>
          <p:spPr bwMode="auto">
            <a:xfrm>
              <a:off x="2158618" y="4001161"/>
              <a:ext cx="1940679" cy="626663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997FABD3-5DF7-49CD-8DF6-1F2348B471EF}"/>
                </a:ext>
              </a:extLst>
            </p:cNvPr>
            <p:cNvSpPr txBox="1"/>
            <p:nvPr/>
          </p:nvSpPr>
          <p:spPr>
            <a:xfrm>
              <a:off x="2205178" y="4160604"/>
              <a:ext cx="184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容易丢失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05A5972-6A9F-4E52-9EE2-544A2B16B8A7}"/>
                </a:ext>
              </a:extLst>
            </p:cNvPr>
            <p:cNvGrpSpPr/>
            <p:nvPr/>
          </p:nvGrpSpPr>
          <p:grpSpPr>
            <a:xfrm>
              <a:off x="4062491" y="4001161"/>
              <a:ext cx="6141140" cy="626663"/>
              <a:chOff x="3440971" y="3471306"/>
              <a:chExt cx="7852672" cy="801314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EFE8B21-00B0-44CE-82EB-77AD22DF4BC2}"/>
                  </a:ext>
                </a:extLst>
              </p:cNvPr>
              <p:cNvSpPr/>
              <p:nvPr/>
            </p:nvSpPr>
            <p:spPr bwMode="auto">
              <a:xfrm>
                <a:off x="3440971" y="3471306"/>
                <a:ext cx="7852672" cy="80131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TextBox 23">
                <a:extLst>
                  <a:ext uri="{FF2B5EF4-FFF2-40B4-BE49-F238E27FC236}">
                    <a16:creationId xmlns:a16="http://schemas.microsoft.com/office/drawing/2014/main" id="{0996AAE3-51CB-41B6-88E5-C33AFC758D4F}"/>
                  </a:ext>
                </a:extLst>
              </p:cNvPr>
              <p:cNvSpPr txBox="1"/>
              <p:nvPr/>
            </p:nvSpPr>
            <p:spPr>
              <a:xfrm>
                <a:off x="3877078" y="3719976"/>
                <a:ext cx="7200801" cy="393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如果硬盘故障或不小心删除，文件很容易丢失</a:t>
                </a: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E331FE2-800E-4BB9-AEDE-2548B3CA4773}"/>
              </a:ext>
            </a:extLst>
          </p:cNvPr>
          <p:cNvGrpSpPr/>
          <p:nvPr/>
        </p:nvGrpSpPr>
        <p:grpSpPr>
          <a:xfrm>
            <a:off x="4723390" y="4586932"/>
            <a:ext cx="6481195" cy="626663"/>
            <a:chOff x="2158618" y="4890569"/>
            <a:chExt cx="8054765" cy="626663"/>
          </a:xfrm>
        </p:grpSpPr>
        <p:sp>
          <p:nvSpPr>
            <p:cNvPr id="30" name="右箭头 16">
              <a:extLst>
                <a:ext uri="{FF2B5EF4-FFF2-40B4-BE49-F238E27FC236}">
                  <a16:creationId xmlns:a16="http://schemas.microsoft.com/office/drawing/2014/main" id="{187B00DB-7AC2-486A-AA51-2AEB6110F8E0}"/>
                </a:ext>
              </a:extLst>
            </p:cNvPr>
            <p:cNvSpPr/>
            <p:nvPr/>
          </p:nvSpPr>
          <p:spPr bwMode="auto">
            <a:xfrm>
              <a:off x="3889190" y="5048048"/>
              <a:ext cx="450508" cy="361164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B164C53-9029-43D3-B769-0DE23FCF73C6}"/>
                </a:ext>
              </a:extLst>
            </p:cNvPr>
            <p:cNvSpPr/>
            <p:nvPr/>
          </p:nvSpPr>
          <p:spPr bwMode="auto">
            <a:xfrm>
              <a:off x="2158618" y="4890569"/>
              <a:ext cx="1940679" cy="626663"/>
            </a:xfrm>
            <a:prstGeom prst="rect">
              <a:avLst/>
            </a:prstGeom>
            <a:solidFill>
              <a:srgbClr val="40404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2" name="TextBox 24">
              <a:extLst>
                <a:ext uri="{FF2B5EF4-FFF2-40B4-BE49-F238E27FC236}">
                  <a16:creationId xmlns:a16="http://schemas.microsoft.com/office/drawing/2014/main" id="{606220A5-1FAA-456B-B884-AEDEB43BFB69}"/>
                </a:ext>
              </a:extLst>
            </p:cNvPr>
            <p:cNvSpPr txBox="1"/>
            <p:nvPr/>
          </p:nvSpPr>
          <p:spPr>
            <a:xfrm>
              <a:off x="2205178" y="5050012"/>
              <a:ext cx="184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协作困难</a:t>
              </a: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E638F7B-687F-44B5-81E3-0EA7B4DA7B42}"/>
                </a:ext>
              </a:extLst>
            </p:cNvPr>
            <p:cNvGrpSpPr/>
            <p:nvPr/>
          </p:nvGrpSpPr>
          <p:grpSpPr>
            <a:xfrm>
              <a:off x="4062491" y="4890569"/>
              <a:ext cx="6150892" cy="626663"/>
              <a:chOff x="3440971" y="4608591"/>
              <a:chExt cx="7865142" cy="801314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192386E-9458-495C-98C2-7D3D5513720A}"/>
                  </a:ext>
                </a:extLst>
              </p:cNvPr>
              <p:cNvSpPr/>
              <p:nvPr/>
            </p:nvSpPr>
            <p:spPr bwMode="auto">
              <a:xfrm>
                <a:off x="3440971" y="4608591"/>
                <a:ext cx="7852672" cy="80131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5D9B1F84-6419-4CD3-8675-094FFCA8EEF9}"/>
                  </a:ext>
                </a:extLst>
              </p:cNvPr>
              <p:cNvSpPr txBox="1"/>
              <p:nvPr/>
            </p:nvSpPr>
            <p:spPr>
              <a:xfrm>
                <a:off x="3877076" y="4869193"/>
                <a:ext cx="7429037" cy="393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需要手动合并每个人对项目文件的修改，合并时极易出错</a:t>
                </a:r>
              </a:p>
            </p:txBody>
          </p:sp>
        </p:grpSp>
      </p:grpSp>
      <p:sp>
        <p:nvSpPr>
          <p:cNvPr id="36" name="Shape 2461">
            <a:extLst>
              <a:ext uri="{FF2B5EF4-FFF2-40B4-BE49-F238E27FC236}">
                <a16:creationId xmlns:a16="http://schemas.microsoft.com/office/drawing/2014/main" id="{EBB92E33-C22E-40AD-9392-1DDA43EA3E76}"/>
              </a:ext>
            </a:extLst>
          </p:cNvPr>
          <p:cNvSpPr/>
          <p:nvPr/>
        </p:nvSpPr>
        <p:spPr>
          <a:xfrm>
            <a:off x="4746533" y="6023249"/>
            <a:ext cx="223567" cy="223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525544-BBB0-4347-91D8-F5D0AAFE3EDE}"/>
              </a:ext>
            </a:extLst>
          </p:cNvPr>
          <p:cNvSpPr txBox="1"/>
          <p:nvPr/>
        </p:nvSpPr>
        <p:spPr>
          <a:xfrm>
            <a:off x="4957103" y="5520809"/>
            <a:ext cx="2130932" cy="79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人和动物的区别？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人会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制造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Shape 2400">
            <a:extLst>
              <a:ext uri="{FF2B5EF4-FFF2-40B4-BE49-F238E27FC236}">
                <a16:creationId xmlns:a16="http://schemas.microsoft.com/office/drawing/2014/main" id="{E90FEAFC-3210-46E0-9071-B900A389D617}"/>
              </a:ext>
            </a:extLst>
          </p:cNvPr>
          <p:cNvSpPr>
            <a:spLocks noChangeAspect="1"/>
          </p:cNvSpPr>
          <p:nvPr/>
        </p:nvSpPr>
        <p:spPr>
          <a:xfrm>
            <a:off x="4746533" y="5662884"/>
            <a:ext cx="223567" cy="223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787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提交更新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949774" cy="802700"/>
          </a:xfrm>
        </p:spPr>
        <p:txBody>
          <a:bodyPr/>
          <a:lstStyle/>
          <a:p>
            <a:r>
              <a:rPr lang="zh-CN" altLang="en-US" dirty="0"/>
              <a:t>现在暂存区中有一个 </a:t>
            </a:r>
            <a:r>
              <a:rPr lang="en-US" altLang="zh-CN" dirty="0"/>
              <a:t>index.html </a:t>
            </a:r>
            <a:r>
              <a:rPr lang="zh-CN" altLang="en-US" dirty="0"/>
              <a:t>文件</a:t>
            </a:r>
            <a:r>
              <a:rPr lang="zh-CN" altLang="en-US" dirty="0">
                <a:solidFill>
                  <a:srgbClr val="C00000"/>
                </a:solidFill>
              </a:rPr>
              <a:t>等待被提交</a:t>
            </a:r>
            <a:r>
              <a:rPr lang="zh-CN" altLang="en-US" dirty="0"/>
              <a:t>到 </a:t>
            </a:r>
            <a:r>
              <a:rPr lang="en-US" altLang="zh-CN" dirty="0"/>
              <a:t>Git </a:t>
            </a:r>
            <a:r>
              <a:rPr lang="zh-CN" altLang="en-US" dirty="0"/>
              <a:t>仓库中进行保存。可以执行 </a:t>
            </a:r>
            <a:r>
              <a:rPr lang="en-US" altLang="zh-CN" dirty="0">
                <a:solidFill>
                  <a:srgbClr val="C00000"/>
                </a:solidFill>
              </a:rPr>
              <a:t>git commit </a:t>
            </a:r>
            <a:r>
              <a:rPr lang="zh-CN" altLang="en-US" dirty="0"/>
              <a:t>命令进行提交</a:t>
            </a:r>
            <a:r>
              <a:rPr lang="en-US" altLang="zh-CN" dirty="0"/>
              <a:t>,</a:t>
            </a:r>
            <a:r>
              <a:rPr lang="zh-CN" altLang="en-US" dirty="0"/>
              <a:t>其中 </a:t>
            </a:r>
            <a:r>
              <a:rPr lang="en-US" altLang="zh-CN" dirty="0">
                <a:solidFill>
                  <a:srgbClr val="C00000"/>
                </a:solidFill>
              </a:rPr>
              <a:t>-m </a:t>
            </a:r>
            <a:r>
              <a:rPr lang="zh-CN" altLang="en-US" dirty="0">
                <a:solidFill>
                  <a:srgbClr val="C00000"/>
                </a:solidFill>
              </a:rPr>
              <a:t>选项</a:t>
            </a:r>
            <a:r>
              <a:rPr lang="zh-CN" altLang="en-US" dirty="0"/>
              <a:t>后面是本次的</a:t>
            </a:r>
            <a:r>
              <a:rPr lang="zh-CN" altLang="en-US" dirty="0">
                <a:solidFill>
                  <a:srgbClr val="C00000"/>
                </a:solidFill>
              </a:rPr>
              <a:t>提交消息</a:t>
            </a:r>
            <a:r>
              <a:rPr lang="zh-CN" altLang="en-US" dirty="0"/>
              <a:t>，用来</a:t>
            </a:r>
            <a:r>
              <a:rPr lang="zh-CN" altLang="en-US" dirty="0">
                <a:solidFill>
                  <a:srgbClr val="C00000"/>
                </a:solidFill>
              </a:rPr>
              <a:t>对提交的内容做进一步的描述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57DC1C-6018-4114-8859-C1169891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6" y="2900379"/>
            <a:ext cx="7200000" cy="11011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F34160-BC50-436F-BE6F-34C86621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" y="4655768"/>
            <a:ext cx="5008589" cy="1490314"/>
          </a:xfrm>
          <a:prstGeom prst="rect">
            <a:avLst/>
          </a:prstGeom>
        </p:spPr>
      </p:pic>
      <p:sp>
        <p:nvSpPr>
          <p:cNvPr id="8" name="文本占位符 3">
            <a:extLst>
              <a:ext uri="{FF2B5EF4-FFF2-40B4-BE49-F238E27FC236}">
                <a16:creationId xmlns:a16="http://schemas.microsoft.com/office/drawing/2014/main" id="{5D2B6EAE-346A-4228-952C-5EC4EF03AF59}"/>
              </a:ext>
            </a:extLst>
          </p:cNvPr>
          <p:cNvSpPr txBox="1">
            <a:spLocks/>
          </p:cNvSpPr>
          <p:nvPr/>
        </p:nvSpPr>
        <p:spPr>
          <a:xfrm>
            <a:off x="838199" y="4108224"/>
            <a:ext cx="4434443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提交成功之后，会显示如下的信息：</a:t>
            </a:r>
          </a:p>
        </p:txBody>
      </p:sp>
    </p:spTree>
    <p:extLst>
      <p:ext uri="{BB962C8B-B14F-4D97-AF65-F5344CB8AC3E}">
        <p14:creationId xmlns:p14="http://schemas.microsoft.com/office/powerpoint/2010/main" val="81618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提交更新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677B2-150A-4823-B34A-704C3188F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949774" cy="517190"/>
          </a:xfrm>
        </p:spPr>
        <p:txBody>
          <a:bodyPr/>
          <a:lstStyle/>
          <a:p>
            <a:r>
              <a:rPr lang="zh-CN" altLang="en-US" dirty="0"/>
              <a:t>提交成功之后，再次检查文件的状态，得到提示如下：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96F590-F2CC-49FB-BEE9-5FEEE9725FDF}"/>
              </a:ext>
            </a:extLst>
          </p:cNvPr>
          <p:cNvSpPr txBox="1"/>
          <p:nvPr/>
        </p:nvSpPr>
        <p:spPr>
          <a:xfrm>
            <a:off x="855956" y="3862547"/>
            <a:ext cx="9506225" cy="42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证明工作区中所有的文件都处于“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未修改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”的状态，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没有任何文件需要被提交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0E5291-35E3-4AAC-9F20-93934237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92" y="2529761"/>
            <a:ext cx="7200000" cy="12744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C6F525-0F41-4308-97D1-BEEEAB64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92" y="4429016"/>
            <a:ext cx="5474263" cy="22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1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C53BC-CB03-4E23-8747-ED57C9FB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47FB92-72CA-4469-93EA-3FC78F5E8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 </a:t>
            </a:r>
            <a:r>
              <a:rPr lang="zh-CN" altLang="en-US" dirty="0"/>
              <a:t>对已提交的文件进行修改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5A2E81-36CD-46F5-8CE7-0A62051D56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851716"/>
          </a:xfrm>
        </p:spPr>
        <p:txBody>
          <a:bodyPr/>
          <a:lstStyle/>
          <a:p>
            <a:r>
              <a:rPr lang="zh-CN" altLang="en-US" dirty="0"/>
              <a:t>目前，</a:t>
            </a:r>
            <a:r>
              <a:rPr lang="en-US" altLang="zh-CN" dirty="0"/>
              <a:t>index.html </a:t>
            </a:r>
            <a:r>
              <a:rPr lang="zh-CN" altLang="en-US" dirty="0"/>
              <a:t>文件</a:t>
            </a:r>
            <a:r>
              <a:rPr lang="zh-CN" altLang="en-US" dirty="0">
                <a:solidFill>
                  <a:srgbClr val="C00000"/>
                </a:solidFill>
              </a:rPr>
              <a:t>已经被 </a:t>
            </a:r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跟踪</a:t>
            </a:r>
            <a:r>
              <a:rPr lang="zh-CN" altLang="en-US" dirty="0"/>
              <a:t>，并且</a:t>
            </a:r>
            <a:r>
              <a:rPr lang="zh-CN" altLang="en-US" dirty="0">
                <a:solidFill>
                  <a:srgbClr val="C00000"/>
                </a:solidFill>
              </a:rPr>
              <a:t>工作区和 </a:t>
            </a:r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仓库</a:t>
            </a:r>
            <a:r>
              <a:rPr lang="zh-CN" altLang="en-US" dirty="0"/>
              <a:t>中的 </a:t>
            </a:r>
            <a:r>
              <a:rPr lang="en-US" altLang="zh-CN" dirty="0"/>
              <a:t>index.html </a:t>
            </a:r>
            <a:r>
              <a:rPr lang="zh-CN" altLang="en-US" dirty="0"/>
              <a:t>文件</a:t>
            </a:r>
            <a:r>
              <a:rPr lang="zh-CN" altLang="en-US" dirty="0">
                <a:solidFill>
                  <a:srgbClr val="C00000"/>
                </a:solidFill>
              </a:rPr>
              <a:t>内容保持一致</a:t>
            </a:r>
            <a:r>
              <a:rPr lang="zh-CN" altLang="en-US" dirty="0"/>
              <a:t>。当我们修改了工作区中 </a:t>
            </a:r>
            <a:r>
              <a:rPr lang="en-US" altLang="zh-CN" dirty="0"/>
              <a:t>index.html </a:t>
            </a:r>
            <a:r>
              <a:rPr lang="zh-CN" altLang="en-US" dirty="0"/>
              <a:t>的内容之后，再次运行 </a:t>
            </a:r>
            <a:r>
              <a:rPr lang="en-US" altLang="zh-CN" dirty="0">
                <a:solidFill>
                  <a:srgbClr val="0099FF"/>
                </a:solidFill>
              </a:rPr>
              <a:t>git status </a:t>
            </a:r>
            <a:r>
              <a:rPr lang="zh-CN" altLang="en-US" dirty="0"/>
              <a:t>和 </a:t>
            </a:r>
            <a:r>
              <a:rPr lang="en-US" altLang="zh-CN" dirty="0">
                <a:solidFill>
                  <a:srgbClr val="0099FF"/>
                </a:solidFill>
              </a:rPr>
              <a:t>git status -s </a:t>
            </a:r>
            <a:r>
              <a:rPr lang="zh-CN" altLang="en-US" dirty="0"/>
              <a:t>命令，会看到如下的内容：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B3E9D3-0269-4C7A-9360-F3944E84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47" y="2867489"/>
            <a:ext cx="7910245" cy="2415749"/>
          </a:xfrm>
          <a:prstGeom prst="rect">
            <a:avLst/>
          </a:prstGeom>
        </p:spPr>
      </p:pic>
      <p:sp>
        <p:nvSpPr>
          <p:cNvPr id="6" name="文本占位符 3">
            <a:extLst>
              <a:ext uri="{FF2B5EF4-FFF2-40B4-BE49-F238E27FC236}">
                <a16:creationId xmlns:a16="http://schemas.microsoft.com/office/drawing/2014/main" id="{9D16E4A1-5AD5-4A73-90CC-0D6D7C9A4B19}"/>
              </a:ext>
            </a:extLst>
          </p:cNvPr>
          <p:cNvSpPr txBox="1">
            <a:spLocks/>
          </p:cNvSpPr>
          <p:nvPr/>
        </p:nvSpPr>
        <p:spPr>
          <a:xfrm>
            <a:off x="838199" y="5309872"/>
            <a:ext cx="9845675" cy="85171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文件 </a:t>
            </a:r>
            <a:r>
              <a:rPr lang="en-US" altLang="zh-CN" dirty="0"/>
              <a:t>index.html </a:t>
            </a:r>
            <a:r>
              <a:rPr lang="zh-CN" altLang="en-US" dirty="0"/>
              <a:t>出现在 </a:t>
            </a:r>
            <a:r>
              <a:rPr lang="en-US" altLang="zh-CN" dirty="0">
                <a:solidFill>
                  <a:srgbClr val="C00000"/>
                </a:solidFill>
              </a:rPr>
              <a:t>Changes not staged for commit</a:t>
            </a:r>
            <a:r>
              <a:rPr lang="en-US" altLang="zh-CN" dirty="0"/>
              <a:t> </a:t>
            </a:r>
            <a:r>
              <a:rPr lang="zh-CN" altLang="en-US" dirty="0"/>
              <a:t>这行下面，说明</a:t>
            </a:r>
            <a:r>
              <a:rPr lang="zh-CN" altLang="en-US" b="1" dirty="0">
                <a:solidFill>
                  <a:srgbClr val="C00000"/>
                </a:solidFill>
              </a:rPr>
              <a:t>已跟踪文件的内容发生了变化，但还没有放到暂存区</a:t>
            </a:r>
            <a:r>
              <a:rPr lang="zh-CN" altLang="en-US" dirty="0"/>
              <a:t>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AAAB4B-DB6E-4FAE-827D-5D3B6C2AAF1C}"/>
              </a:ext>
            </a:extLst>
          </p:cNvPr>
          <p:cNvGrpSpPr/>
          <p:nvPr/>
        </p:nvGrpSpPr>
        <p:grpSpPr>
          <a:xfrm>
            <a:off x="960147" y="6292685"/>
            <a:ext cx="6106478" cy="338554"/>
            <a:chOff x="698469" y="6312023"/>
            <a:chExt cx="6106478" cy="33855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CD85F69-394F-45CA-8FD9-FA861FDF268B}"/>
                </a:ext>
              </a:extLst>
            </p:cNvPr>
            <p:cNvSpPr txBox="1"/>
            <p:nvPr/>
          </p:nvSpPr>
          <p:spPr>
            <a:xfrm>
              <a:off x="960147" y="6312023"/>
              <a:ext cx="584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注意：修改过的、没有放入暂存区的文件前面有</a:t>
              </a:r>
              <a:r>
                <a:rPr lang="zh-CN" altLang="en-US" sz="16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红色</a:t>
              </a:r>
              <a:r>
                <a:rPr lang="zh-CN" altLang="en-US" sz="16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 </a:t>
              </a:r>
              <a:r>
                <a:rPr lang="en-US" altLang="zh-CN" sz="16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 </a:t>
              </a:r>
              <a:r>
                <a:rPr lang="zh-CN" altLang="en-US" sz="16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标记。</a:t>
              </a:r>
            </a:p>
          </p:txBody>
        </p:sp>
        <p:sp>
          <p:nvSpPr>
            <p:cNvPr id="10" name="Shape 2401">
              <a:extLst>
                <a:ext uri="{FF2B5EF4-FFF2-40B4-BE49-F238E27FC236}">
                  <a16:creationId xmlns:a16="http://schemas.microsoft.com/office/drawing/2014/main" id="{68946A3A-5C6C-471C-AC81-210A5A6949C0}"/>
                </a:ext>
              </a:extLst>
            </p:cNvPr>
            <p:cNvSpPr/>
            <p:nvPr/>
          </p:nvSpPr>
          <p:spPr>
            <a:xfrm>
              <a:off x="698469" y="634157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8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D8BF7-74D6-420A-B8CF-F866D70F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FDE774-BE90-4606-A70B-309BED3245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9. </a:t>
            </a:r>
            <a:r>
              <a:rPr lang="zh-CN" altLang="en-US" dirty="0"/>
              <a:t>暂存已修改的文件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87F653-1DD8-4BD8-B303-99FC242D9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2183367"/>
          </a:xfrm>
        </p:spPr>
        <p:txBody>
          <a:bodyPr/>
          <a:lstStyle/>
          <a:p>
            <a:r>
              <a:rPr lang="zh-CN" altLang="en-US" dirty="0"/>
              <a:t>目前，工作区中的 </a:t>
            </a:r>
            <a:r>
              <a:rPr lang="en-US" altLang="zh-CN" dirty="0"/>
              <a:t>index.html </a:t>
            </a:r>
            <a:r>
              <a:rPr lang="zh-CN" altLang="en-US" dirty="0"/>
              <a:t>文件已被修改，如果要暂存这次修改，需要再次运行 </a:t>
            </a:r>
            <a:r>
              <a:rPr lang="en-US" altLang="zh-CN" dirty="0">
                <a:solidFill>
                  <a:srgbClr val="C00000"/>
                </a:solidFill>
              </a:rPr>
              <a:t>git add </a:t>
            </a:r>
            <a:r>
              <a:rPr lang="zh-CN" altLang="en-US" dirty="0"/>
              <a:t>命令，这个命令是个多功能的命令，主要有如下 </a:t>
            </a:r>
            <a:r>
              <a:rPr lang="en-US" altLang="zh-CN" dirty="0"/>
              <a:t>3 </a:t>
            </a:r>
            <a:r>
              <a:rPr lang="zh-CN" altLang="en-US" dirty="0"/>
              <a:t>个功效：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可以用它</a:t>
            </a:r>
            <a:r>
              <a:rPr lang="zh-CN" altLang="en-US" dirty="0">
                <a:solidFill>
                  <a:srgbClr val="C00000"/>
                </a:solidFill>
              </a:rPr>
              <a:t>开始跟踪新文件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把</a:t>
            </a:r>
            <a:r>
              <a:rPr lang="zh-CN" altLang="en-US" dirty="0">
                <a:solidFill>
                  <a:srgbClr val="C00000"/>
                </a:solidFill>
              </a:rPr>
              <a:t>已跟踪的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且已修改的</a:t>
            </a:r>
            <a:r>
              <a:rPr lang="zh-CN" altLang="en-US" dirty="0"/>
              <a:t>文件放到暂存区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把有冲突的文件标记为已解决状态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005F83-B705-4277-91DF-837E54BC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76" y="4172505"/>
            <a:ext cx="7864522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EB008-964A-44D3-A295-CAEA2685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BB75A0-419C-4F8C-B778-2410A390A8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10. </a:t>
            </a:r>
            <a:r>
              <a:rPr lang="zh-CN" altLang="en-US" dirty="0"/>
              <a:t>提交已暂存的文件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328EC7-6D60-43A1-B61A-BE5D7C3D2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878349"/>
          </a:xfrm>
        </p:spPr>
        <p:txBody>
          <a:bodyPr/>
          <a:lstStyle/>
          <a:p>
            <a:r>
              <a:rPr lang="zh-CN" altLang="en-US" dirty="0"/>
              <a:t>再次运行 </a:t>
            </a:r>
            <a:r>
              <a:rPr lang="en-US" altLang="zh-CN" dirty="0">
                <a:solidFill>
                  <a:srgbClr val="C00000"/>
                </a:solidFill>
              </a:rPr>
              <a:t>git commit -m "</a:t>
            </a:r>
            <a:r>
              <a:rPr lang="zh-CN" altLang="en-US" dirty="0">
                <a:solidFill>
                  <a:srgbClr val="C00000"/>
                </a:solidFill>
              </a:rPr>
              <a:t>提交消息</a:t>
            </a:r>
            <a:r>
              <a:rPr lang="en-US" altLang="zh-CN" dirty="0">
                <a:solidFill>
                  <a:srgbClr val="C00000"/>
                </a:solidFill>
              </a:rPr>
              <a:t>" </a:t>
            </a:r>
            <a:r>
              <a:rPr lang="zh-CN" altLang="en-US" dirty="0"/>
              <a:t>命令，即可将暂存区中记录的 </a:t>
            </a:r>
            <a:r>
              <a:rPr lang="en-US" altLang="zh-CN" dirty="0"/>
              <a:t>index.html</a:t>
            </a:r>
            <a:r>
              <a:rPr lang="zh-CN" altLang="en-US" dirty="0"/>
              <a:t> 的快照，提交到 </a:t>
            </a:r>
            <a:r>
              <a:rPr lang="en-US" altLang="zh-CN" dirty="0"/>
              <a:t>Git </a:t>
            </a:r>
            <a:r>
              <a:rPr lang="zh-CN" altLang="en-US" dirty="0"/>
              <a:t>仓库中进行保存：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92FB4D-C789-43CA-9B46-5F5EDEBA4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36" y="2867487"/>
            <a:ext cx="7338696" cy="16460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58BBCD-3762-4EED-AB03-73D3DCD9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36" y="4600481"/>
            <a:ext cx="5962747" cy="21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9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A89C-0B93-4A7D-9BDE-47483FB1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C8942-6614-4F4E-873F-6B7DC3D49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11. </a:t>
            </a:r>
            <a:r>
              <a:rPr lang="zh-CN" altLang="en-US" dirty="0"/>
              <a:t>撤销对文件的修改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8D80F7-96E0-4301-9249-D4C74079F0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913860"/>
          </a:xfrm>
        </p:spPr>
        <p:txBody>
          <a:bodyPr/>
          <a:lstStyle/>
          <a:p>
            <a:r>
              <a:rPr lang="zh-CN" altLang="en-US" dirty="0"/>
              <a:t>撤销对文件的修改指的是：把对工作区中对应文件的修改，</a:t>
            </a:r>
            <a:r>
              <a:rPr lang="zh-CN" altLang="en-US" b="1" dirty="0">
                <a:solidFill>
                  <a:srgbClr val="C00000"/>
                </a:solidFill>
              </a:rPr>
              <a:t>还原</a:t>
            </a:r>
            <a:r>
              <a:rPr lang="zh-CN" altLang="en-US" dirty="0"/>
              <a:t>成 </a:t>
            </a:r>
            <a:r>
              <a:rPr lang="en-US" altLang="zh-CN" dirty="0"/>
              <a:t>Git </a:t>
            </a:r>
            <a:r>
              <a:rPr lang="zh-CN" altLang="en-US" dirty="0"/>
              <a:t>仓库中所保存的版本。</a:t>
            </a:r>
            <a:endParaRPr lang="en-US" altLang="zh-CN" dirty="0"/>
          </a:p>
          <a:p>
            <a:r>
              <a:rPr lang="zh-CN" altLang="en-US" dirty="0"/>
              <a:t>操作的结果：所有的修改会丢失，且无法恢复！</a:t>
            </a:r>
            <a:r>
              <a:rPr lang="zh-CN" altLang="en-US" dirty="0">
                <a:solidFill>
                  <a:srgbClr val="C00000"/>
                </a:solidFill>
              </a:rPr>
              <a:t>危险性比较高，请慎重操作</a:t>
            </a:r>
            <a:r>
              <a:rPr lang="zh-CN" altLang="en-US" dirty="0"/>
              <a:t>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AD88C5-10C8-4EA5-94D7-79F00044B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17" y="2885243"/>
            <a:ext cx="6096528" cy="336071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2BFE9F90-D116-4E8D-A5E3-60D4E42AEAA0}"/>
              </a:ext>
            </a:extLst>
          </p:cNvPr>
          <p:cNvGrpSpPr/>
          <p:nvPr/>
        </p:nvGrpSpPr>
        <p:grpSpPr>
          <a:xfrm>
            <a:off x="974989" y="6282656"/>
            <a:ext cx="7805028" cy="338554"/>
            <a:chOff x="1037133" y="6290344"/>
            <a:chExt cx="7805028" cy="33855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6B23DE-4541-451A-A025-C20DDE46C6E6}"/>
                </a:ext>
              </a:extLst>
            </p:cNvPr>
            <p:cNvSpPr txBox="1"/>
            <p:nvPr/>
          </p:nvSpPr>
          <p:spPr>
            <a:xfrm>
              <a:off x="1316592" y="6290344"/>
              <a:ext cx="75255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撤销操作的本质</a:t>
              </a:r>
              <a:r>
                <a:rPr lang="zh-CN" altLang="en-US" sz="16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：用 </a:t>
              </a:r>
              <a:r>
                <a:rPr lang="en-US" altLang="zh-CN" sz="16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Git </a:t>
              </a:r>
              <a:r>
                <a:rPr lang="zh-CN" altLang="en-US" sz="16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仓库中保存的文件，覆盖工作区中指定的文件。</a:t>
              </a:r>
            </a:p>
          </p:txBody>
        </p:sp>
        <p:sp>
          <p:nvSpPr>
            <p:cNvPr id="9" name="Shape 2399">
              <a:extLst>
                <a:ext uri="{FF2B5EF4-FFF2-40B4-BE49-F238E27FC236}">
                  <a16:creationId xmlns:a16="http://schemas.microsoft.com/office/drawing/2014/main" id="{C13F2FF5-32A7-4A67-B76C-5B8855498C26}"/>
                </a:ext>
              </a:extLst>
            </p:cNvPr>
            <p:cNvSpPr/>
            <p:nvPr/>
          </p:nvSpPr>
          <p:spPr>
            <a:xfrm>
              <a:off x="1037133" y="6319891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54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A89C-0B93-4A7D-9BDE-47483FB1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C8942-6614-4F4E-873F-6B7DC3D49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12. </a:t>
            </a:r>
            <a:r>
              <a:rPr lang="zh-CN" altLang="en-US" dirty="0"/>
              <a:t>向暂存区中一次性添加多个文件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8D80F7-96E0-4301-9249-D4C74079F0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如果需要被暂存的文件个数比较多，可以使用如下的命令，一次性将所有的新增和修改过的文件加入暂存区：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2296B5-7BAF-4105-BF24-CF3B9D63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9" y="2506329"/>
            <a:ext cx="7200000" cy="110117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3BBF01C-595B-4E62-9699-5C3920A1D9D5}"/>
              </a:ext>
            </a:extLst>
          </p:cNvPr>
          <p:cNvGrpSpPr/>
          <p:nvPr/>
        </p:nvGrpSpPr>
        <p:grpSpPr>
          <a:xfrm>
            <a:off x="948519" y="3880739"/>
            <a:ext cx="7805028" cy="338554"/>
            <a:chOff x="1037133" y="6290344"/>
            <a:chExt cx="7805028" cy="33855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7737B42-0BC6-4EE9-920A-6AE810F2F97A}"/>
                </a:ext>
              </a:extLst>
            </p:cNvPr>
            <p:cNvSpPr txBox="1"/>
            <p:nvPr/>
          </p:nvSpPr>
          <p:spPr>
            <a:xfrm>
              <a:off x="1316592" y="6290344"/>
              <a:ext cx="75255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今后在项目开发中，会经常使用这个命令，将新增和修改过后的文件加入暂存区。</a:t>
              </a:r>
              <a:endPara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Shape 2399">
              <a:extLst>
                <a:ext uri="{FF2B5EF4-FFF2-40B4-BE49-F238E27FC236}">
                  <a16:creationId xmlns:a16="http://schemas.microsoft.com/office/drawing/2014/main" id="{7C40FEEA-955E-4C61-9487-34BB3585C7DB}"/>
                </a:ext>
              </a:extLst>
            </p:cNvPr>
            <p:cNvSpPr/>
            <p:nvPr/>
          </p:nvSpPr>
          <p:spPr>
            <a:xfrm>
              <a:off x="1037133" y="6319891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56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A89C-0B93-4A7D-9BDE-47483FB1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C8942-6614-4F4E-873F-6B7DC3D49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13. </a:t>
            </a:r>
            <a:r>
              <a:rPr lang="zh-CN" altLang="en-US" dirty="0"/>
              <a:t>取消暂存的文件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8D80F7-96E0-4301-9249-D4C74079F0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如果需要从暂存区中移除对应的文件，可以使用如下的命令：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243FE0-EA50-4B0C-B92B-4CCA7951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9" y="2522210"/>
            <a:ext cx="7200000" cy="11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A89C-0B93-4A7D-9BDE-47483FB1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C8942-6614-4F4E-873F-6B7DC3D49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14. </a:t>
            </a:r>
            <a:r>
              <a:rPr lang="zh-CN" altLang="en-US" dirty="0"/>
              <a:t>跳过使用暂存区域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8D80F7-96E0-4301-9249-D4C74079F0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1659584"/>
          </a:xfrm>
        </p:spPr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标准的工作流程是</a:t>
            </a:r>
            <a:r>
              <a:rPr lang="zh-CN" altLang="en-US" dirty="0">
                <a:solidFill>
                  <a:srgbClr val="C00000"/>
                </a:solidFill>
              </a:rPr>
              <a:t>工作区</a:t>
            </a:r>
            <a:r>
              <a:rPr lang="zh-CN" altLang="en-US" dirty="0"/>
              <a:t> → </a:t>
            </a:r>
            <a:r>
              <a:rPr lang="zh-CN" altLang="en-US" dirty="0">
                <a:solidFill>
                  <a:srgbClr val="C00000"/>
                </a:solidFill>
              </a:rPr>
              <a:t>暂存区</a:t>
            </a:r>
            <a:r>
              <a:rPr lang="zh-CN" altLang="en-US" dirty="0"/>
              <a:t> → </a:t>
            </a:r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仓库</a:t>
            </a:r>
            <a:r>
              <a:rPr lang="zh-CN" altLang="en-US" dirty="0"/>
              <a:t>，但有时候这么做略显繁琐，此时可以跳过暂存区，直接将工作区中的修改提交到 </a:t>
            </a:r>
            <a:r>
              <a:rPr lang="en-US" altLang="zh-CN" dirty="0"/>
              <a:t>Git </a:t>
            </a:r>
            <a:r>
              <a:rPr lang="zh-CN" altLang="en-US" dirty="0"/>
              <a:t>仓库，这时候 </a:t>
            </a:r>
            <a:r>
              <a:rPr lang="en-US" altLang="zh-CN" dirty="0"/>
              <a:t>Git </a:t>
            </a:r>
            <a:r>
              <a:rPr lang="zh-CN" altLang="en-US" dirty="0"/>
              <a:t>工作的流程简化为了</a:t>
            </a:r>
            <a:r>
              <a:rPr lang="zh-CN" altLang="en-US" dirty="0">
                <a:solidFill>
                  <a:srgbClr val="C00000"/>
                </a:solidFill>
              </a:rPr>
              <a:t>工作区</a:t>
            </a:r>
            <a:r>
              <a:rPr lang="zh-CN" altLang="en-US" dirty="0"/>
              <a:t> → </a:t>
            </a:r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仓库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Git </a:t>
            </a:r>
            <a:r>
              <a:rPr lang="zh-CN" altLang="en-US" dirty="0"/>
              <a:t>提供了一个跳过使用暂存区域的方式， 只要在提交的时候，给 </a:t>
            </a:r>
            <a:r>
              <a:rPr lang="en-US" altLang="zh-CN" dirty="0">
                <a:solidFill>
                  <a:srgbClr val="C00000"/>
                </a:solidFill>
              </a:rPr>
              <a:t>git commit </a:t>
            </a:r>
            <a:r>
              <a:rPr lang="zh-CN" altLang="en-US" dirty="0"/>
              <a:t>加上 </a:t>
            </a:r>
            <a:r>
              <a:rPr lang="en-US" altLang="zh-CN" dirty="0">
                <a:solidFill>
                  <a:srgbClr val="C00000"/>
                </a:solidFill>
              </a:rPr>
              <a:t>-a </a:t>
            </a:r>
            <a:r>
              <a:rPr lang="zh-CN" altLang="en-US" dirty="0"/>
              <a:t>选项，</a:t>
            </a:r>
            <a:r>
              <a:rPr lang="en-US" altLang="zh-CN" dirty="0"/>
              <a:t>Git </a:t>
            </a:r>
            <a:r>
              <a:rPr lang="zh-CN" altLang="en-US" dirty="0"/>
              <a:t>就会自动把所有已经跟踪过的文件暂存起来一并提交，从而跳过 </a:t>
            </a:r>
            <a:r>
              <a:rPr lang="en-US" altLang="zh-CN" dirty="0"/>
              <a:t>git add </a:t>
            </a:r>
            <a:r>
              <a:rPr lang="zh-CN" altLang="en-US" dirty="0"/>
              <a:t>步骤：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6EF9B7-4DB9-4705-B542-D16485D1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41" y="3675357"/>
            <a:ext cx="7200000" cy="11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0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A89C-0B93-4A7D-9BDE-47483FB1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C8942-6614-4F4E-873F-6B7DC3D49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15. </a:t>
            </a:r>
            <a:r>
              <a:rPr lang="zh-CN" altLang="en-US" dirty="0"/>
              <a:t>移除文件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8D80F7-96E0-4301-9249-D4C74079F0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1366621"/>
          </a:xfrm>
        </p:spPr>
        <p:txBody>
          <a:bodyPr/>
          <a:lstStyle/>
          <a:p>
            <a:r>
              <a:rPr lang="zh-CN" altLang="en-US" dirty="0"/>
              <a:t>从 </a:t>
            </a:r>
            <a:r>
              <a:rPr lang="en-US" altLang="zh-CN" dirty="0"/>
              <a:t>Git </a:t>
            </a:r>
            <a:r>
              <a:rPr lang="zh-CN" altLang="en-US" dirty="0"/>
              <a:t>仓库中移除文件的方式有两种：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从 </a:t>
            </a:r>
            <a:r>
              <a:rPr lang="en-US" altLang="zh-CN" dirty="0"/>
              <a:t>Git </a:t>
            </a:r>
            <a:r>
              <a:rPr lang="zh-CN" altLang="en-US" dirty="0"/>
              <a:t>仓库和工作区中</a:t>
            </a:r>
            <a:r>
              <a:rPr lang="zh-CN" altLang="en-US" dirty="0">
                <a:solidFill>
                  <a:srgbClr val="C00000"/>
                </a:solidFill>
              </a:rPr>
              <a:t>同时移除</a:t>
            </a:r>
            <a:r>
              <a:rPr lang="zh-CN" altLang="en-US" dirty="0"/>
              <a:t>对应的文件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只从 </a:t>
            </a:r>
            <a:r>
              <a:rPr lang="en-US" altLang="zh-CN" dirty="0"/>
              <a:t>Git </a:t>
            </a:r>
            <a:r>
              <a:rPr lang="zh-CN" altLang="en-US" dirty="0"/>
              <a:t>仓库中移除指定的文件，但保留工作区中对应的文件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A560DC-D63B-479B-829E-6CD64511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9" y="3355759"/>
            <a:ext cx="7200000" cy="20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4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</a:t>
            </a:r>
            <a:r>
              <a:rPr lang="zh-CN" altLang="en-US" dirty="0"/>
              <a:t>关于版本控制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版本控制软件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7E4372-0559-4C9C-888C-9AC6C336E0D4}"/>
              </a:ext>
            </a:extLst>
          </p:cNvPr>
          <p:cNvGrpSpPr/>
          <p:nvPr/>
        </p:nvGrpSpPr>
        <p:grpSpPr>
          <a:xfrm>
            <a:off x="2345954" y="2014027"/>
            <a:ext cx="6996237" cy="3991262"/>
            <a:chOff x="1138238" y="970148"/>
            <a:chExt cx="8807450" cy="502453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5C7B194-3440-4ED7-A1B9-9645BCC095AB}"/>
                </a:ext>
              </a:extLst>
            </p:cNvPr>
            <p:cNvSpPr/>
            <p:nvPr/>
          </p:nvSpPr>
          <p:spPr bwMode="auto">
            <a:xfrm>
              <a:off x="1138238" y="2667283"/>
              <a:ext cx="2065337" cy="1787524"/>
            </a:xfrm>
            <a:custGeom>
              <a:avLst/>
              <a:gdLst>
                <a:gd name="T0" fmla="*/ 2143 w 2858"/>
                <a:gd name="T1" fmla="*/ 0 h 2475"/>
                <a:gd name="T2" fmla="*/ 2501 w 2858"/>
                <a:gd name="T3" fmla="*/ 619 h 2475"/>
                <a:gd name="T4" fmla="*/ 2858 w 2858"/>
                <a:gd name="T5" fmla="*/ 1238 h 2475"/>
                <a:gd name="T6" fmla="*/ 2501 w 2858"/>
                <a:gd name="T7" fmla="*/ 1856 h 2475"/>
                <a:gd name="T8" fmla="*/ 2143 w 2858"/>
                <a:gd name="T9" fmla="*/ 2475 h 2475"/>
                <a:gd name="T10" fmla="*/ 1429 w 2858"/>
                <a:gd name="T11" fmla="*/ 2475 h 2475"/>
                <a:gd name="T12" fmla="*/ 714 w 2858"/>
                <a:gd name="T13" fmla="*/ 2475 h 2475"/>
                <a:gd name="T14" fmla="*/ 357 w 2858"/>
                <a:gd name="T15" fmla="*/ 1856 h 2475"/>
                <a:gd name="T16" fmla="*/ 0 w 2858"/>
                <a:gd name="T17" fmla="*/ 1238 h 2475"/>
                <a:gd name="T18" fmla="*/ 357 w 2858"/>
                <a:gd name="T19" fmla="*/ 619 h 2475"/>
                <a:gd name="T20" fmla="*/ 714 w 2858"/>
                <a:gd name="T21" fmla="*/ 0 h 2475"/>
                <a:gd name="T22" fmla="*/ 1429 w 2858"/>
                <a:gd name="T23" fmla="*/ 0 h 2475"/>
                <a:gd name="T24" fmla="*/ 2143 w 2858"/>
                <a:gd name="T25" fmla="*/ 0 h 2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8" h="2475">
                  <a:moveTo>
                    <a:pt x="2143" y="0"/>
                  </a:moveTo>
                  <a:lnTo>
                    <a:pt x="2501" y="619"/>
                  </a:lnTo>
                  <a:lnTo>
                    <a:pt x="2858" y="1238"/>
                  </a:lnTo>
                  <a:lnTo>
                    <a:pt x="2501" y="1856"/>
                  </a:lnTo>
                  <a:lnTo>
                    <a:pt x="2143" y="2475"/>
                  </a:lnTo>
                  <a:lnTo>
                    <a:pt x="1429" y="2475"/>
                  </a:lnTo>
                  <a:lnTo>
                    <a:pt x="714" y="2475"/>
                  </a:lnTo>
                  <a:lnTo>
                    <a:pt x="357" y="1856"/>
                  </a:lnTo>
                  <a:lnTo>
                    <a:pt x="0" y="1238"/>
                  </a:lnTo>
                  <a:lnTo>
                    <a:pt x="357" y="619"/>
                  </a:lnTo>
                  <a:lnTo>
                    <a:pt x="714" y="0"/>
                  </a:lnTo>
                  <a:lnTo>
                    <a:pt x="1429" y="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C00000"/>
            </a:solidFill>
            <a:ln w="38100" cap="flat">
              <a:solidFill>
                <a:schemeClr val="bg1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8027C487-6B93-4700-93A2-16E215B404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0813" y="1833845"/>
              <a:ext cx="1055688" cy="833438"/>
            </a:xfrm>
            <a:prstGeom prst="line">
              <a:avLst/>
            </a:prstGeom>
            <a:noFill/>
            <a:ln w="9" cap="flat">
              <a:solidFill>
                <a:srgbClr val="2E2C2C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5FF178F1-BEA8-4DDB-B9F0-ED679E0DF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813" y="4456395"/>
              <a:ext cx="1055688" cy="833438"/>
            </a:xfrm>
            <a:prstGeom prst="line">
              <a:avLst/>
            </a:prstGeom>
            <a:noFill/>
            <a:ln w="9" cap="flat">
              <a:solidFill>
                <a:srgbClr val="2E2C2C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3D3BF31-1644-42CD-AF12-8B1B74623F18}"/>
                </a:ext>
              </a:extLst>
            </p:cNvPr>
            <p:cNvGrpSpPr/>
            <p:nvPr/>
          </p:nvGrpSpPr>
          <p:grpSpPr>
            <a:xfrm>
              <a:off x="3751263" y="970148"/>
              <a:ext cx="6194425" cy="1525685"/>
              <a:chOff x="3751263" y="970148"/>
              <a:chExt cx="6194425" cy="1525685"/>
            </a:xfrm>
          </p:grpSpPr>
          <p:sp>
            <p:nvSpPr>
              <p:cNvPr id="22" name="Rectangle 9">
                <a:extLst>
                  <a:ext uri="{FF2B5EF4-FFF2-40B4-BE49-F238E27FC236}">
                    <a16:creationId xmlns:a16="http://schemas.microsoft.com/office/drawing/2014/main" id="{2F6693EA-601A-4F92-B1A9-8536DDDF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1263" y="1202020"/>
                <a:ext cx="6194425" cy="1293813"/>
              </a:xfrm>
              <a:prstGeom prst="rect">
                <a:avLst/>
              </a:prstGeom>
              <a:solidFill>
                <a:srgbClr val="FFFFFF"/>
              </a:solidFill>
              <a:ln w="9" cap="flat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10">
                <a:extLst>
                  <a:ext uri="{FF2B5EF4-FFF2-40B4-BE49-F238E27FC236}">
                    <a16:creationId xmlns:a16="http://schemas.microsoft.com/office/drawing/2014/main" id="{67137591-0088-496F-A737-61FDB4974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775" y="995645"/>
                <a:ext cx="3581400" cy="422275"/>
              </a:xfrm>
              <a:prstGeom prst="rect">
                <a:avLst/>
              </a:prstGeom>
              <a:solidFill>
                <a:srgbClr val="404040"/>
              </a:solidFill>
              <a:ln w="19050" cap="flat">
                <a:solidFill>
                  <a:schemeClr val="bg1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TextBox 16">
                <a:extLst>
                  <a:ext uri="{FF2B5EF4-FFF2-40B4-BE49-F238E27FC236}">
                    <a16:creationId xmlns:a16="http://schemas.microsoft.com/office/drawing/2014/main" id="{5ADA69B6-B9DD-44B0-A4B9-D4EA54ACA117}"/>
                  </a:ext>
                </a:extLst>
              </p:cNvPr>
              <p:cNvSpPr txBox="1"/>
              <p:nvPr/>
            </p:nvSpPr>
            <p:spPr>
              <a:xfrm>
                <a:off x="5294452" y="970148"/>
                <a:ext cx="3108046" cy="4649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概念</a:t>
                </a:r>
                <a:endParaRPr lang="en-US" altLang="zh-CN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TextBox 17">
                <a:extLst>
                  <a:ext uri="{FF2B5EF4-FFF2-40B4-BE49-F238E27FC236}">
                    <a16:creationId xmlns:a16="http://schemas.microsoft.com/office/drawing/2014/main" id="{EC2AA96E-B639-4C1B-83A3-0505058EC5D1}"/>
                  </a:ext>
                </a:extLst>
              </p:cNvPr>
              <p:cNvSpPr txBox="1"/>
              <p:nvPr/>
            </p:nvSpPr>
            <p:spPr>
              <a:xfrm>
                <a:off x="3855914" y="1527797"/>
                <a:ext cx="6007547" cy="658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版本控制软件是一个用来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记录文件变化</a:t>
                </a:r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，以便将来查阅特定版本修订情况的系统，因此有时也叫做“</a:t>
                </a:r>
                <a:r>
                  <a:rPr lang="zh-CN" altLang="en-US" sz="1400" dirty="0">
                    <a:solidFill>
                      <a:srgbClr val="0099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版本控制系统</a:t>
                </a:r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”。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8EAEC71-2A44-4ECF-979A-D8E6DF413FA9}"/>
                </a:ext>
              </a:extLst>
            </p:cNvPr>
            <p:cNvGrpSpPr/>
            <p:nvPr/>
          </p:nvGrpSpPr>
          <p:grpSpPr>
            <a:xfrm>
              <a:off x="3751263" y="4473953"/>
              <a:ext cx="6194425" cy="1520730"/>
              <a:chOff x="3751263" y="4473953"/>
              <a:chExt cx="6194425" cy="1520730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386D3FA8-4043-44AF-A34A-BFF6BD8A4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1263" y="4700870"/>
                <a:ext cx="6194425" cy="1293813"/>
              </a:xfrm>
              <a:prstGeom prst="rect">
                <a:avLst/>
              </a:prstGeom>
              <a:solidFill>
                <a:srgbClr val="FFFFFF"/>
              </a:solidFill>
              <a:ln w="9" cap="flat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B5DC7EDA-5FED-450C-BB7A-96DB8D5CD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775" y="4494495"/>
                <a:ext cx="3581400" cy="423863"/>
              </a:xfrm>
              <a:prstGeom prst="rect">
                <a:avLst/>
              </a:prstGeom>
              <a:solidFill>
                <a:srgbClr val="404040"/>
              </a:solidFill>
              <a:ln w="19050" cap="flat">
                <a:solidFill>
                  <a:schemeClr val="bg1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EC6E4EC7-65BF-4DAF-8479-D393D5B60135}"/>
                  </a:ext>
                </a:extLst>
              </p:cNvPr>
              <p:cNvSpPr txBox="1"/>
              <p:nvPr/>
            </p:nvSpPr>
            <p:spPr>
              <a:xfrm>
                <a:off x="5294452" y="4473953"/>
                <a:ext cx="3108046" cy="4649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通俗的理解</a:t>
                </a:r>
              </a:p>
            </p:txBody>
          </p:sp>
          <p:sp>
            <p:nvSpPr>
              <p:cNvPr id="17" name="TextBox 21">
                <a:extLst>
                  <a:ext uri="{FF2B5EF4-FFF2-40B4-BE49-F238E27FC236}">
                    <a16:creationId xmlns:a16="http://schemas.microsoft.com/office/drawing/2014/main" id="{1FB1F132-EA99-4E9A-990A-7B3CDC02199D}"/>
                  </a:ext>
                </a:extLst>
              </p:cNvPr>
              <p:cNvSpPr txBox="1"/>
              <p:nvPr/>
            </p:nvSpPr>
            <p:spPr>
              <a:xfrm>
                <a:off x="3949887" y="5007975"/>
                <a:ext cx="5805036" cy="658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accent1"/>
                    </a:solidFill>
                    <a:latin typeface="+mn-ea"/>
                    <a:ea typeface="+mn-ea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把</a:t>
                </a:r>
                <a:r>
                  <a:rPr lang="zh-CN" altLang="en-US" sz="1400" dirty="0">
                    <a:solidFill>
                      <a:srgbClr val="0099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手工管理</a:t>
                </a:r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文件版本的方式，改为由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软件管理</a:t>
                </a:r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文件的版本；这个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负责管理文件版本的软件</a:t>
                </a:r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，叫做“版本控制软件”。</a:t>
                </a:r>
              </a:p>
            </p:txBody>
          </p:sp>
        </p:grpSp>
        <p:sp>
          <p:nvSpPr>
            <p:cNvPr id="13" name="TextBox 22">
              <a:extLst>
                <a:ext uri="{FF2B5EF4-FFF2-40B4-BE49-F238E27FC236}">
                  <a16:creationId xmlns:a16="http://schemas.microsoft.com/office/drawing/2014/main" id="{8EA822A8-974B-47BA-8FB5-AEF82D669D01}"/>
                </a:ext>
              </a:extLst>
            </p:cNvPr>
            <p:cNvSpPr txBox="1"/>
            <p:nvPr/>
          </p:nvSpPr>
          <p:spPr>
            <a:xfrm>
              <a:off x="1421404" y="3037980"/>
              <a:ext cx="1499007" cy="1046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版本控制软件</a:t>
              </a:r>
              <a:endPara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861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A89C-0B93-4A7D-9BDE-47483FB1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C8942-6614-4F4E-873F-6B7DC3D49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16. </a:t>
            </a:r>
            <a:r>
              <a:rPr lang="zh-CN" altLang="en-US" dirty="0"/>
              <a:t>忽略文件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8D80F7-96E0-4301-9249-D4C74079F0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一般我们总会有些文件无需纳入 </a:t>
            </a:r>
            <a:r>
              <a:rPr lang="en-US" altLang="zh-CN" dirty="0"/>
              <a:t>Git </a:t>
            </a:r>
            <a:r>
              <a:rPr lang="zh-CN" altLang="en-US" dirty="0"/>
              <a:t>的管理，也不希望它们总出现在未跟踪文件列表。 在这种情况下，我们可以创建一个名为 </a:t>
            </a:r>
            <a:r>
              <a:rPr lang="en-US" altLang="zh-CN" dirty="0">
                <a:solidFill>
                  <a:srgbClr val="C00000"/>
                </a:solidFill>
              </a:rPr>
              <a:t>.</a:t>
            </a:r>
            <a:r>
              <a:rPr lang="en-US" altLang="zh-CN" dirty="0" err="1">
                <a:solidFill>
                  <a:srgbClr val="C00000"/>
                </a:solidFill>
              </a:rPr>
              <a:t>gitignore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的配置文件，列出要忽略的文件的匹配模式。</a:t>
            </a:r>
            <a:endParaRPr lang="en-US" altLang="zh-CN" dirty="0"/>
          </a:p>
          <a:p>
            <a:r>
              <a:rPr lang="zh-CN" altLang="en-US" dirty="0"/>
              <a:t>文件 </a:t>
            </a:r>
            <a:r>
              <a:rPr lang="en-US" altLang="zh-CN" dirty="0"/>
              <a:t>.gitignore </a:t>
            </a:r>
            <a:r>
              <a:rPr lang="zh-CN" altLang="en-US" dirty="0"/>
              <a:t>的格式规范如下：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以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# </a:t>
            </a:r>
            <a:r>
              <a:rPr lang="zh-CN" altLang="en-US" dirty="0">
                <a:solidFill>
                  <a:srgbClr val="C00000"/>
                </a:solidFill>
              </a:rPr>
              <a:t>开头</a:t>
            </a:r>
            <a:r>
              <a:rPr lang="zh-CN" altLang="en-US" dirty="0"/>
              <a:t>的是注释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以 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 结尾</a:t>
            </a:r>
            <a:r>
              <a:rPr lang="zh-CN" altLang="en-US" dirty="0"/>
              <a:t>的是目录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以 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 开头</a:t>
            </a:r>
            <a:r>
              <a:rPr lang="zh-CN" altLang="en-US" dirty="0"/>
              <a:t>防止递归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以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!</a:t>
            </a:r>
            <a:r>
              <a:rPr lang="zh-CN" altLang="en-US" dirty="0">
                <a:solidFill>
                  <a:srgbClr val="C00000"/>
                </a:solidFill>
              </a:rPr>
              <a:t> 开头</a:t>
            </a:r>
            <a:r>
              <a:rPr lang="zh-CN" altLang="en-US" dirty="0"/>
              <a:t>表示取反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可以使用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glob </a:t>
            </a:r>
            <a:r>
              <a:rPr lang="zh-CN" altLang="en-US" dirty="0">
                <a:solidFill>
                  <a:srgbClr val="C00000"/>
                </a:solidFill>
              </a:rPr>
              <a:t>模式</a:t>
            </a:r>
            <a:r>
              <a:rPr lang="zh-CN" altLang="en-US" dirty="0"/>
              <a:t>进行文件和文件夹的匹配（</a:t>
            </a:r>
            <a:r>
              <a:rPr lang="en-US" altLang="zh-CN" dirty="0"/>
              <a:t>glob </a:t>
            </a:r>
            <a:r>
              <a:rPr lang="zh-CN" altLang="en-US" dirty="0"/>
              <a:t>指简化了的正则表达式）</a:t>
            </a:r>
          </a:p>
        </p:txBody>
      </p:sp>
    </p:spTree>
    <p:extLst>
      <p:ext uri="{BB962C8B-B14F-4D97-AF65-F5344CB8AC3E}">
        <p14:creationId xmlns:p14="http://schemas.microsoft.com/office/powerpoint/2010/main" val="295396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A89C-0B93-4A7D-9BDE-47483FB1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C8942-6614-4F4E-873F-6B7DC3D49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17. glob </a:t>
            </a:r>
            <a:r>
              <a:rPr lang="zh-CN" altLang="en-US" dirty="0"/>
              <a:t>模式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8D80F7-96E0-4301-9249-D4C74079F0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所谓的 </a:t>
            </a:r>
            <a:r>
              <a:rPr lang="en-US" altLang="zh-CN" dirty="0">
                <a:solidFill>
                  <a:srgbClr val="C00000"/>
                </a:solidFill>
              </a:rPr>
              <a:t>glob </a:t>
            </a:r>
            <a:r>
              <a:rPr lang="zh-CN" altLang="en-US" dirty="0">
                <a:solidFill>
                  <a:srgbClr val="C00000"/>
                </a:solidFill>
              </a:rPr>
              <a:t>模式</a:t>
            </a:r>
            <a:r>
              <a:rPr lang="zh-CN" altLang="en-US" dirty="0"/>
              <a:t>是指简化了的正则表达式：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</a:t>
            </a:r>
            <a:r>
              <a:rPr lang="zh-CN" altLang="en-US" b="1" dirty="0">
                <a:solidFill>
                  <a:srgbClr val="C00000"/>
                </a:solidFill>
              </a:rPr>
              <a:t>星号 * </a:t>
            </a:r>
            <a:r>
              <a:rPr lang="zh-CN" altLang="en-US" dirty="0"/>
              <a:t>匹配</a:t>
            </a:r>
            <a:r>
              <a:rPr lang="zh-CN" altLang="en-US" dirty="0">
                <a:solidFill>
                  <a:srgbClr val="0099FF"/>
                </a:solidFill>
              </a:rPr>
              <a:t>零个或多个任意字符</a:t>
            </a:r>
            <a:endParaRPr lang="en-US" altLang="zh-CN" dirty="0">
              <a:solidFill>
                <a:srgbClr val="0099FF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[abc] </a:t>
            </a:r>
            <a:r>
              <a:rPr lang="zh-CN" altLang="en-US" dirty="0"/>
              <a:t>匹配</a:t>
            </a:r>
            <a:r>
              <a:rPr lang="zh-CN" altLang="en-US" dirty="0">
                <a:solidFill>
                  <a:srgbClr val="0099FF"/>
                </a:solidFill>
              </a:rPr>
              <a:t>任何一个列在方括号中的字符 </a:t>
            </a:r>
            <a:r>
              <a:rPr lang="zh-CN" altLang="en-US" dirty="0"/>
              <a:t>（此案例匹配一个 </a:t>
            </a:r>
            <a:r>
              <a:rPr lang="en-US" altLang="zh-CN" dirty="0"/>
              <a:t>a</a:t>
            </a:r>
            <a:r>
              <a:rPr lang="zh-CN" altLang="en-US" dirty="0"/>
              <a:t> 或匹配一个 </a:t>
            </a:r>
            <a:r>
              <a:rPr lang="en-US" altLang="zh-CN" dirty="0"/>
              <a:t>b </a:t>
            </a:r>
            <a:r>
              <a:rPr lang="zh-CN" altLang="en-US" dirty="0"/>
              <a:t>或匹配一个 </a:t>
            </a:r>
            <a:r>
              <a:rPr lang="en-US" altLang="zh-CN" dirty="0"/>
              <a:t>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</a:t>
            </a:r>
            <a:r>
              <a:rPr lang="zh-CN" altLang="en-US" b="1" dirty="0">
                <a:solidFill>
                  <a:srgbClr val="C00000"/>
                </a:solidFill>
              </a:rPr>
              <a:t>问号 </a:t>
            </a:r>
            <a:r>
              <a:rPr lang="en-US" altLang="zh-CN" b="1" dirty="0">
                <a:solidFill>
                  <a:srgbClr val="C00000"/>
                </a:solidFill>
              </a:rPr>
              <a:t>?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只</a:t>
            </a:r>
            <a:r>
              <a:rPr lang="zh-CN" altLang="en-US" dirty="0">
                <a:solidFill>
                  <a:srgbClr val="0099FF"/>
                </a:solidFill>
              </a:rPr>
              <a:t>匹配一个任意字符</a:t>
            </a:r>
            <a:endParaRPr lang="en-US" altLang="zh-CN" dirty="0">
              <a:solidFill>
                <a:srgbClr val="0099FF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在方括号中使用</a:t>
            </a:r>
            <a:r>
              <a:rPr lang="zh-CN" altLang="en-US" b="1" dirty="0">
                <a:solidFill>
                  <a:srgbClr val="C00000"/>
                </a:solidFill>
              </a:rPr>
              <a:t>短划线</a:t>
            </a:r>
            <a:r>
              <a:rPr lang="zh-CN" altLang="en-US" dirty="0"/>
              <a:t>分隔两个字符， 表示所有在这两个字符范围内的都可以匹配（比如 </a:t>
            </a:r>
            <a:r>
              <a:rPr lang="en-US" altLang="zh-CN" dirty="0"/>
              <a:t>[0-9] </a:t>
            </a:r>
            <a:r>
              <a:rPr lang="zh-CN" altLang="en-US" dirty="0"/>
              <a:t>表示匹配所有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9 </a:t>
            </a:r>
            <a:r>
              <a:rPr lang="zh-CN" altLang="en-US" dirty="0"/>
              <a:t>的数字）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</a:t>
            </a:r>
            <a:r>
              <a:rPr lang="zh-CN" altLang="en-US" b="1" dirty="0">
                <a:solidFill>
                  <a:srgbClr val="C00000"/>
                </a:solidFill>
              </a:rPr>
              <a:t>两个星号 ** </a:t>
            </a:r>
            <a:r>
              <a:rPr lang="zh-CN" altLang="en-US" dirty="0"/>
              <a:t>表示</a:t>
            </a:r>
            <a:r>
              <a:rPr lang="zh-CN" altLang="en-US" dirty="0">
                <a:solidFill>
                  <a:srgbClr val="C00000"/>
                </a:solidFill>
              </a:rPr>
              <a:t>匹配任意中间目录</a:t>
            </a:r>
            <a:r>
              <a:rPr lang="zh-CN" altLang="en-US" dirty="0"/>
              <a:t>（比如 </a:t>
            </a:r>
            <a:r>
              <a:rPr lang="en-US" altLang="zh-CN" dirty="0"/>
              <a:t>a/**/z </a:t>
            </a:r>
            <a:r>
              <a:rPr lang="zh-CN" altLang="en-US" dirty="0"/>
              <a:t>可以匹配 </a:t>
            </a:r>
            <a:r>
              <a:rPr lang="en-US" altLang="zh-CN" dirty="0"/>
              <a:t>a/z </a:t>
            </a:r>
            <a:r>
              <a:rPr lang="zh-CN" altLang="en-US" dirty="0"/>
              <a:t>、 </a:t>
            </a:r>
            <a:r>
              <a:rPr lang="en-US" altLang="zh-CN" dirty="0"/>
              <a:t>a/b/z </a:t>
            </a:r>
            <a:r>
              <a:rPr lang="zh-CN" altLang="en-US" dirty="0"/>
              <a:t>或 </a:t>
            </a:r>
            <a:r>
              <a:rPr lang="en-US" altLang="zh-CN" dirty="0"/>
              <a:t>a/b/c/z </a:t>
            </a:r>
            <a:r>
              <a:rPr lang="zh-CN" altLang="en-US" dirty="0"/>
              <a:t>等）</a:t>
            </a:r>
          </a:p>
        </p:txBody>
      </p:sp>
    </p:spTree>
    <p:extLst>
      <p:ext uri="{BB962C8B-B14F-4D97-AF65-F5344CB8AC3E}">
        <p14:creationId xmlns:p14="http://schemas.microsoft.com/office/powerpoint/2010/main" val="16675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A89C-0B93-4A7D-9BDE-47483FB1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C8942-6614-4F4E-873F-6B7DC3D49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18. </a:t>
            </a:r>
            <a:r>
              <a:rPr lang="en-US" altLang="zh-CN" dirty="0">
                <a:solidFill>
                  <a:srgbClr val="C00000"/>
                </a:solidFill>
              </a:rPr>
              <a:t>.gitignore </a:t>
            </a:r>
            <a:r>
              <a:rPr lang="zh-CN" altLang="en-US" dirty="0"/>
              <a:t>文件的例子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BF12F8-3069-4D9D-A90C-6198FFE4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86" y="1835849"/>
            <a:ext cx="5748015" cy="48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A89C-0B93-4A7D-9BDE-47483FB1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C8942-6614-4F4E-873F-6B7DC3D49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19. </a:t>
            </a:r>
            <a:r>
              <a:rPr lang="zh-CN" altLang="en-US" dirty="0"/>
              <a:t>查看提交历史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8D80F7-96E0-4301-9249-D4C74079F0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如果希望回顾项目的提交历史，可以使用 </a:t>
            </a:r>
            <a:r>
              <a:rPr lang="en-US" altLang="zh-CN" dirty="0">
                <a:solidFill>
                  <a:srgbClr val="C00000"/>
                </a:solidFill>
              </a:rPr>
              <a:t>git log </a:t>
            </a:r>
            <a:r>
              <a:rPr lang="zh-CN" altLang="en-US" dirty="0"/>
              <a:t>这个简单且有效的命令。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CEE2E3-098F-4A65-922F-240278BA5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13" y="2467417"/>
            <a:ext cx="7200000" cy="42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A89C-0B93-4A7D-9BDE-47483FB1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C8942-6614-4F4E-873F-6B7DC3D49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20. </a:t>
            </a:r>
            <a:r>
              <a:rPr lang="zh-CN" altLang="en-US" dirty="0"/>
              <a:t>回退到指定的版本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6D08F8-60F3-49AB-BCEF-0A6549A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00" y="1990800"/>
            <a:ext cx="7200000" cy="42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087BB-86E5-4A83-8552-2350A6A8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基础 </a:t>
            </a:r>
            <a:r>
              <a:rPr lang="en-US" altLang="zh-CN" dirty="0"/>
              <a:t>- Git </a:t>
            </a:r>
            <a:r>
              <a:rPr lang="zh-CN" altLang="en-US" dirty="0"/>
              <a:t>的基本操作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B069A5-C862-44E7-9D3B-A33FF4BCA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21. </a:t>
            </a:r>
            <a:r>
              <a:rPr lang="zh-CN" altLang="en-US" dirty="0"/>
              <a:t>小结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0ACC37-6C92-4A5C-A3B9-8ACB81B1B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初始化 </a:t>
            </a:r>
            <a:r>
              <a:rPr lang="en-US" altLang="zh-CN" dirty="0"/>
              <a:t>Git </a:t>
            </a:r>
            <a:r>
              <a:rPr lang="zh-CN" altLang="en-US" dirty="0"/>
              <a:t>仓库的命令</a:t>
            </a:r>
            <a:endParaRPr lang="en-US" altLang="zh-CN" dirty="0"/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init</a:t>
            </a:r>
          </a:p>
          <a:p>
            <a:pPr marL="342900" indent="-342900">
              <a:buFont typeface="+mj-ea"/>
              <a:buAutoNum type="circleNumDbPlain" startAt="2"/>
            </a:pPr>
            <a:r>
              <a:rPr lang="zh-CN" altLang="en-US" dirty="0"/>
              <a:t>查看文件状态的命令</a:t>
            </a:r>
            <a:endParaRPr lang="en-US" altLang="zh-CN" dirty="0"/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status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status -s</a:t>
            </a:r>
          </a:p>
          <a:p>
            <a:pPr marL="342900" indent="-342900">
              <a:buFont typeface="+mj-ea"/>
              <a:buAutoNum type="circleNumDbPlain" startAt="3"/>
            </a:pPr>
            <a:r>
              <a:rPr lang="zh-CN" altLang="en-US" dirty="0"/>
              <a:t>一次性将文件加入暂存区的命令</a:t>
            </a:r>
            <a:endParaRPr lang="en-US" altLang="zh-CN" dirty="0"/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add .</a:t>
            </a:r>
          </a:p>
          <a:p>
            <a:pPr marL="342900" indent="-342900">
              <a:buFont typeface="+mj-ea"/>
              <a:buAutoNum type="circleNumDbPlain" startAt="4"/>
            </a:pPr>
            <a:r>
              <a:rPr lang="zh-CN" altLang="en-US" dirty="0"/>
              <a:t>将暂存区的文件提交到 </a:t>
            </a:r>
            <a:r>
              <a:rPr lang="en-US" altLang="zh-CN" dirty="0"/>
              <a:t>Git </a:t>
            </a:r>
            <a:r>
              <a:rPr lang="zh-CN" altLang="en-US" dirty="0"/>
              <a:t>仓库的命令</a:t>
            </a:r>
            <a:endParaRPr lang="en-US" altLang="zh-CN" dirty="0"/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commit -m "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提交消息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endParaRPr lang="zh-CN" altLang="en-US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056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起步</a:t>
            </a:r>
            <a:endParaRPr lang="en-US" altLang="zh-CN" dirty="0"/>
          </a:p>
          <a:p>
            <a:r>
              <a:rPr lang="en-US" altLang="zh-CN" dirty="0"/>
              <a:t>Git </a:t>
            </a:r>
            <a:r>
              <a:rPr lang="zh-CN" altLang="en-US" dirty="0"/>
              <a:t>基础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Github</a:t>
            </a:r>
          </a:p>
          <a:p>
            <a:r>
              <a:rPr lang="en-US" altLang="zh-CN" dirty="0"/>
              <a:t>Git </a:t>
            </a:r>
            <a:r>
              <a:rPr lang="zh-CN" altLang="en-US" dirty="0"/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952371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73AAA-686F-48BD-88CC-DAB1254C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>
                <a:solidFill>
                  <a:srgbClr val="C00000"/>
                </a:solidFill>
              </a:rPr>
              <a:t>了解开源相关的概念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3BAFD4-B691-46ED-B952-A6EC569FBF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什么是开源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5DB689C-313F-4846-B3FE-B4C83DD4D320}"/>
              </a:ext>
            </a:extLst>
          </p:cNvPr>
          <p:cNvGrpSpPr/>
          <p:nvPr/>
        </p:nvGrpSpPr>
        <p:grpSpPr>
          <a:xfrm>
            <a:off x="2986445" y="1866662"/>
            <a:ext cx="5951994" cy="3593907"/>
            <a:chOff x="3138076" y="1775825"/>
            <a:chExt cx="5951994" cy="3593907"/>
          </a:xfrm>
        </p:grpSpPr>
        <p:grpSp>
          <p:nvGrpSpPr>
            <p:cNvPr id="8" name="411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81501A80-1F73-4B24-A413-3B4EEC13FE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8076" y="1775825"/>
              <a:ext cx="5951994" cy="3593907"/>
              <a:chOff x="3120003" y="1809000"/>
              <a:chExt cx="5951994" cy="3593907"/>
            </a:xfrm>
          </p:grpSpPr>
          <p:sp>
            <p:nvSpPr>
              <p:cNvPr id="11" name="ïšlîḍê">
                <a:extLst>
                  <a:ext uri="{FF2B5EF4-FFF2-40B4-BE49-F238E27FC236}">
                    <a16:creationId xmlns:a16="http://schemas.microsoft.com/office/drawing/2014/main" id="{5BCCEB7A-B266-4ABC-AA9C-5BC319119C37}"/>
                  </a:ext>
                </a:extLst>
              </p:cNvPr>
              <p:cNvSpPr/>
              <p:nvPr/>
            </p:nvSpPr>
            <p:spPr>
              <a:xfrm>
                <a:off x="7419790" y="3559708"/>
                <a:ext cx="554451" cy="168235"/>
              </a:xfrm>
              <a:prstGeom prst="leftRightArrow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" name="îšľîḓê">
                <a:extLst>
                  <a:ext uri="{FF2B5EF4-FFF2-40B4-BE49-F238E27FC236}">
                    <a16:creationId xmlns:a16="http://schemas.microsoft.com/office/drawing/2014/main" id="{F912ED1E-B7E6-4337-8B0C-563CD4910EB2}"/>
                  </a:ext>
                </a:extLst>
              </p:cNvPr>
              <p:cNvSpPr/>
              <p:nvPr/>
            </p:nvSpPr>
            <p:spPr>
              <a:xfrm rot="18900000">
                <a:off x="7143606" y="2875862"/>
                <a:ext cx="638568" cy="168235"/>
              </a:xfrm>
              <a:prstGeom prst="left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" name="ï$lîďé">
                <a:extLst>
                  <a:ext uri="{FF2B5EF4-FFF2-40B4-BE49-F238E27FC236}">
                    <a16:creationId xmlns:a16="http://schemas.microsoft.com/office/drawing/2014/main" id="{A890FF8C-B0F7-4A31-9D14-EEC0B5A0F68F}"/>
                  </a:ext>
                </a:extLst>
              </p:cNvPr>
              <p:cNvSpPr/>
              <p:nvPr/>
            </p:nvSpPr>
            <p:spPr>
              <a:xfrm rot="2700000" flipV="1">
                <a:off x="7143606" y="4187851"/>
                <a:ext cx="638568" cy="168235"/>
              </a:xfrm>
              <a:prstGeom prst="left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" name="íSḷiďe">
                <a:extLst>
                  <a:ext uri="{FF2B5EF4-FFF2-40B4-BE49-F238E27FC236}">
                    <a16:creationId xmlns:a16="http://schemas.microsoft.com/office/drawing/2014/main" id="{4090F9E5-43D1-48D3-A6DA-2FFEA5DD4CFD}"/>
                  </a:ext>
                </a:extLst>
              </p:cNvPr>
              <p:cNvSpPr/>
              <p:nvPr/>
            </p:nvSpPr>
            <p:spPr>
              <a:xfrm>
                <a:off x="6359865" y="3124984"/>
                <a:ext cx="961939" cy="961939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" name="íṧḷíḋê">
                <a:extLst>
                  <a:ext uri="{FF2B5EF4-FFF2-40B4-BE49-F238E27FC236}">
                    <a16:creationId xmlns:a16="http://schemas.microsoft.com/office/drawing/2014/main" id="{E8848BCB-DD65-4D9D-8327-C71CA869D31D}"/>
                  </a:ext>
                </a:extLst>
              </p:cNvPr>
              <p:cNvSpPr/>
              <p:nvPr/>
            </p:nvSpPr>
            <p:spPr>
              <a:xfrm>
                <a:off x="7629087" y="1809000"/>
                <a:ext cx="961939" cy="96193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" name="îṧļiḋe">
                <a:extLst>
                  <a:ext uri="{FF2B5EF4-FFF2-40B4-BE49-F238E27FC236}">
                    <a16:creationId xmlns:a16="http://schemas.microsoft.com/office/drawing/2014/main" id="{4E9B5731-0AFD-4576-9226-22E033532867}"/>
                  </a:ext>
                </a:extLst>
              </p:cNvPr>
              <p:cNvSpPr/>
              <p:nvPr/>
            </p:nvSpPr>
            <p:spPr>
              <a:xfrm>
                <a:off x="8110058" y="3124984"/>
                <a:ext cx="961939" cy="96193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" name="îŝḷíḓê">
                <a:extLst>
                  <a:ext uri="{FF2B5EF4-FFF2-40B4-BE49-F238E27FC236}">
                    <a16:creationId xmlns:a16="http://schemas.microsoft.com/office/drawing/2014/main" id="{02C456AB-AF3B-4F05-B911-1414F1BAFE32}"/>
                  </a:ext>
                </a:extLst>
              </p:cNvPr>
              <p:cNvSpPr/>
              <p:nvPr/>
            </p:nvSpPr>
            <p:spPr>
              <a:xfrm>
                <a:off x="7629087" y="4440968"/>
                <a:ext cx="961939" cy="96193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" name="ï$ḷïḍê">
                <a:extLst>
                  <a:ext uri="{FF2B5EF4-FFF2-40B4-BE49-F238E27FC236}">
                    <a16:creationId xmlns:a16="http://schemas.microsoft.com/office/drawing/2014/main" id="{2BB8F934-0B83-48B7-B651-0C21353C0E02}"/>
                  </a:ext>
                </a:extLst>
              </p:cNvPr>
              <p:cNvSpPr/>
              <p:nvPr/>
            </p:nvSpPr>
            <p:spPr>
              <a:xfrm flipH="1">
                <a:off x="4205523" y="3559708"/>
                <a:ext cx="554451" cy="168235"/>
              </a:xfrm>
              <a:prstGeom prst="left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" name="ïṥļïḋé">
                <a:extLst>
                  <a:ext uri="{FF2B5EF4-FFF2-40B4-BE49-F238E27FC236}">
                    <a16:creationId xmlns:a16="http://schemas.microsoft.com/office/drawing/2014/main" id="{944A4219-2922-4CAE-BBA7-940295C6D6BB}"/>
                  </a:ext>
                </a:extLst>
              </p:cNvPr>
              <p:cNvSpPr/>
              <p:nvPr/>
            </p:nvSpPr>
            <p:spPr>
              <a:xfrm rot="2700000" flipH="1">
                <a:off x="4333155" y="2875862"/>
                <a:ext cx="638568" cy="168235"/>
              </a:xfrm>
              <a:prstGeom prst="left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" name="iṣľîḍé">
                <a:extLst>
                  <a:ext uri="{FF2B5EF4-FFF2-40B4-BE49-F238E27FC236}">
                    <a16:creationId xmlns:a16="http://schemas.microsoft.com/office/drawing/2014/main" id="{76549A3D-038F-4952-8661-05D0857D1CB0}"/>
                  </a:ext>
                </a:extLst>
              </p:cNvPr>
              <p:cNvSpPr/>
              <p:nvPr/>
            </p:nvSpPr>
            <p:spPr>
              <a:xfrm rot="18900000" flipH="1" flipV="1">
                <a:off x="4333155" y="4187850"/>
                <a:ext cx="638568" cy="168235"/>
              </a:xfrm>
              <a:prstGeom prst="left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1" name="íṩḷîḓè">
                <a:extLst>
                  <a:ext uri="{FF2B5EF4-FFF2-40B4-BE49-F238E27FC236}">
                    <a16:creationId xmlns:a16="http://schemas.microsoft.com/office/drawing/2014/main" id="{A4F06AA1-11F5-44E3-84EA-58D77E131D79}"/>
                  </a:ext>
                </a:extLst>
              </p:cNvPr>
              <p:cNvSpPr/>
              <p:nvPr/>
            </p:nvSpPr>
            <p:spPr>
              <a:xfrm>
                <a:off x="5916764" y="3559708"/>
                <a:ext cx="342351" cy="168235"/>
              </a:xfrm>
              <a:prstGeom prst="left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2" name="ïṧlïḋé">
                <a:extLst>
                  <a:ext uri="{FF2B5EF4-FFF2-40B4-BE49-F238E27FC236}">
                    <a16:creationId xmlns:a16="http://schemas.microsoft.com/office/drawing/2014/main" id="{885D1DF2-2978-4C0C-94C6-E5FB7E240B81}"/>
                  </a:ext>
                </a:extLst>
              </p:cNvPr>
              <p:cNvSpPr/>
              <p:nvPr/>
            </p:nvSpPr>
            <p:spPr>
              <a:xfrm>
                <a:off x="4856835" y="3124984"/>
                <a:ext cx="961939" cy="9619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" name="îśḷíḋê">
                <a:extLst>
                  <a:ext uri="{FF2B5EF4-FFF2-40B4-BE49-F238E27FC236}">
                    <a16:creationId xmlns:a16="http://schemas.microsoft.com/office/drawing/2014/main" id="{1F295286-05D0-471D-9975-183E2EC04DBA}"/>
                  </a:ext>
                </a:extLst>
              </p:cNvPr>
              <p:cNvSpPr/>
              <p:nvPr/>
            </p:nvSpPr>
            <p:spPr>
              <a:xfrm flipH="1">
                <a:off x="3534170" y="4440968"/>
                <a:ext cx="961939" cy="961939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4" name="îSḷiďè">
                <a:extLst>
                  <a:ext uri="{FF2B5EF4-FFF2-40B4-BE49-F238E27FC236}">
                    <a16:creationId xmlns:a16="http://schemas.microsoft.com/office/drawing/2014/main" id="{EEB96B20-F90D-4EC9-A367-554F81C1E59D}"/>
                  </a:ext>
                </a:extLst>
              </p:cNvPr>
              <p:cNvSpPr/>
              <p:nvPr/>
            </p:nvSpPr>
            <p:spPr>
              <a:xfrm flipH="1">
                <a:off x="3534170" y="1809000"/>
                <a:ext cx="961939" cy="961939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5" name="îSḻíďé">
                <a:extLst>
                  <a:ext uri="{FF2B5EF4-FFF2-40B4-BE49-F238E27FC236}">
                    <a16:creationId xmlns:a16="http://schemas.microsoft.com/office/drawing/2014/main" id="{CD753862-B4BD-4A7F-A0F3-47DCE3924B9F}"/>
                  </a:ext>
                </a:extLst>
              </p:cNvPr>
              <p:cNvSpPr/>
              <p:nvPr/>
            </p:nvSpPr>
            <p:spPr>
              <a:xfrm flipH="1">
                <a:off x="3120003" y="3124984"/>
                <a:ext cx="961939" cy="961939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9" name="îŝ1iḑê">
              <a:extLst>
                <a:ext uri="{FF2B5EF4-FFF2-40B4-BE49-F238E27FC236}">
                  <a16:creationId xmlns:a16="http://schemas.microsoft.com/office/drawing/2014/main" id="{0E6EBE84-5DD6-4192-B97C-BB15D2B47F5C}"/>
                </a:ext>
              </a:extLst>
            </p:cNvPr>
            <p:cNvSpPr/>
            <p:nvPr/>
          </p:nvSpPr>
          <p:spPr bwMode="auto">
            <a:xfrm>
              <a:off x="3346543" y="3359976"/>
              <a:ext cx="549474" cy="467381"/>
            </a:xfrm>
            <a:custGeom>
              <a:avLst/>
              <a:gdLst>
                <a:gd name="connsiteX0" fmla="*/ 319873 w 608344"/>
                <a:gd name="connsiteY0" fmla="*/ 388180 h 517456"/>
                <a:gd name="connsiteX1" fmla="*/ 458510 w 608344"/>
                <a:gd name="connsiteY1" fmla="*/ 388180 h 517456"/>
                <a:gd name="connsiteX2" fmla="*/ 567557 w 608344"/>
                <a:gd name="connsiteY2" fmla="*/ 473383 h 517456"/>
                <a:gd name="connsiteX3" fmla="*/ 463672 w 608344"/>
                <a:gd name="connsiteY3" fmla="*/ 517456 h 517456"/>
                <a:gd name="connsiteX4" fmla="*/ 319873 w 608344"/>
                <a:gd name="connsiteY4" fmla="*/ 388180 h 517456"/>
                <a:gd name="connsiteX5" fmla="*/ 535959 w 608344"/>
                <a:gd name="connsiteY5" fmla="*/ 248037 h 517456"/>
                <a:gd name="connsiteX6" fmla="*/ 608344 w 608344"/>
                <a:gd name="connsiteY6" fmla="*/ 373047 h 517456"/>
                <a:gd name="connsiteX7" fmla="*/ 586306 w 608344"/>
                <a:gd name="connsiteY7" fmla="*/ 449360 h 517456"/>
                <a:gd name="connsiteX8" fmla="*/ 482385 w 608344"/>
                <a:gd name="connsiteY8" fmla="*/ 368352 h 517456"/>
                <a:gd name="connsiteX9" fmla="*/ 463685 w 608344"/>
                <a:gd name="connsiteY9" fmla="*/ 228561 h 517456"/>
                <a:gd name="connsiteX10" fmla="*/ 508212 w 608344"/>
                <a:gd name="connsiteY10" fmla="*/ 235646 h 517456"/>
                <a:gd name="connsiteX11" fmla="*/ 453821 w 608344"/>
                <a:gd name="connsiteY11" fmla="*/ 357837 h 517456"/>
                <a:gd name="connsiteX12" fmla="*/ 319873 w 608344"/>
                <a:gd name="connsiteY12" fmla="*/ 357837 h 517456"/>
                <a:gd name="connsiteX13" fmla="*/ 463685 w 608344"/>
                <a:gd name="connsiteY13" fmla="*/ 228561 h 517456"/>
                <a:gd name="connsiteX14" fmla="*/ 259032 w 608344"/>
                <a:gd name="connsiteY14" fmla="*/ 0 h 517456"/>
                <a:gd name="connsiteX15" fmla="*/ 423670 w 608344"/>
                <a:gd name="connsiteY15" fmla="*/ 136236 h 517456"/>
                <a:gd name="connsiteX16" fmla="*/ 426712 w 608344"/>
                <a:gd name="connsiteY16" fmla="*/ 136052 h 517456"/>
                <a:gd name="connsiteX17" fmla="*/ 539543 w 608344"/>
                <a:gd name="connsiteY17" fmla="*/ 204538 h 517456"/>
                <a:gd name="connsiteX18" fmla="*/ 463677 w 608344"/>
                <a:gd name="connsiteY18" fmla="*/ 188060 h 517456"/>
                <a:gd name="connsiteX19" fmla="*/ 278483 w 608344"/>
                <a:gd name="connsiteY19" fmla="*/ 373084 h 517456"/>
                <a:gd name="connsiteX20" fmla="*/ 279405 w 608344"/>
                <a:gd name="connsiteY20" fmla="*/ 390297 h 517456"/>
                <a:gd name="connsiteX21" fmla="*/ 84255 w 608344"/>
                <a:gd name="connsiteY21" fmla="*/ 390297 h 517456"/>
                <a:gd name="connsiteX22" fmla="*/ 0 w 608344"/>
                <a:gd name="connsiteY22" fmla="*/ 298982 h 517456"/>
                <a:gd name="connsiteX23" fmla="*/ 91445 w 608344"/>
                <a:gd name="connsiteY23" fmla="*/ 207667 h 517456"/>
                <a:gd name="connsiteX24" fmla="*/ 96699 w 608344"/>
                <a:gd name="connsiteY24" fmla="*/ 208220 h 517456"/>
                <a:gd name="connsiteX25" fmla="*/ 91445 w 608344"/>
                <a:gd name="connsiteY25" fmla="*/ 167349 h 517456"/>
                <a:gd name="connsiteX26" fmla="*/ 259032 w 608344"/>
                <a:gd name="connsiteY26" fmla="*/ 0 h 51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8344" h="517456">
                  <a:moveTo>
                    <a:pt x="319873" y="388180"/>
                  </a:moveTo>
                  <a:lnTo>
                    <a:pt x="458510" y="388180"/>
                  </a:lnTo>
                  <a:lnTo>
                    <a:pt x="567557" y="473383"/>
                  </a:lnTo>
                  <a:cubicBezTo>
                    <a:pt x="541286" y="500526"/>
                    <a:pt x="504507" y="517456"/>
                    <a:pt x="463672" y="517456"/>
                  </a:cubicBezTo>
                  <a:cubicBezTo>
                    <a:pt x="389007" y="517456"/>
                    <a:pt x="327524" y="460869"/>
                    <a:pt x="319873" y="388180"/>
                  </a:cubicBezTo>
                  <a:close/>
                  <a:moveTo>
                    <a:pt x="535959" y="248037"/>
                  </a:moveTo>
                  <a:cubicBezTo>
                    <a:pt x="579206" y="272984"/>
                    <a:pt x="608344" y="319563"/>
                    <a:pt x="608344" y="373047"/>
                  </a:cubicBezTo>
                  <a:cubicBezTo>
                    <a:pt x="608344" y="401124"/>
                    <a:pt x="600230" y="427175"/>
                    <a:pt x="586306" y="449360"/>
                  </a:cubicBezTo>
                  <a:lnTo>
                    <a:pt x="482385" y="368352"/>
                  </a:lnTo>
                  <a:close/>
                  <a:moveTo>
                    <a:pt x="463685" y="228561"/>
                  </a:moveTo>
                  <a:cubicBezTo>
                    <a:pt x="479265" y="228561"/>
                    <a:pt x="494200" y="231137"/>
                    <a:pt x="508212" y="235646"/>
                  </a:cubicBezTo>
                  <a:lnTo>
                    <a:pt x="453821" y="357837"/>
                  </a:lnTo>
                  <a:lnTo>
                    <a:pt x="319873" y="357837"/>
                  </a:lnTo>
                  <a:cubicBezTo>
                    <a:pt x="327525" y="285240"/>
                    <a:pt x="389014" y="228561"/>
                    <a:pt x="463685" y="228561"/>
                  </a:cubicBezTo>
                  <a:close/>
                  <a:moveTo>
                    <a:pt x="259032" y="0"/>
                  </a:moveTo>
                  <a:cubicBezTo>
                    <a:pt x="340982" y="0"/>
                    <a:pt x="409013" y="58637"/>
                    <a:pt x="423670" y="136236"/>
                  </a:cubicBezTo>
                  <a:cubicBezTo>
                    <a:pt x="424684" y="136144"/>
                    <a:pt x="425698" y="136052"/>
                    <a:pt x="426712" y="136052"/>
                  </a:cubicBezTo>
                  <a:cubicBezTo>
                    <a:pt x="475753" y="136052"/>
                    <a:pt x="518341" y="163851"/>
                    <a:pt x="539543" y="204538"/>
                  </a:cubicBezTo>
                  <a:cubicBezTo>
                    <a:pt x="516405" y="194044"/>
                    <a:pt x="490779" y="188060"/>
                    <a:pt x="463677" y="188060"/>
                  </a:cubicBezTo>
                  <a:cubicBezTo>
                    <a:pt x="361631" y="188060"/>
                    <a:pt x="278483" y="271091"/>
                    <a:pt x="278483" y="373084"/>
                  </a:cubicBezTo>
                  <a:cubicBezTo>
                    <a:pt x="278483" y="378883"/>
                    <a:pt x="278851" y="384590"/>
                    <a:pt x="279405" y="390297"/>
                  </a:cubicBezTo>
                  <a:lnTo>
                    <a:pt x="84255" y="390297"/>
                  </a:lnTo>
                  <a:cubicBezTo>
                    <a:pt x="36596" y="387075"/>
                    <a:pt x="0" y="347309"/>
                    <a:pt x="0" y="298982"/>
                  </a:cubicBezTo>
                  <a:cubicBezTo>
                    <a:pt x="0" y="248538"/>
                    <a:pt x="40929" y="207667"/>
                    <a:pt x="91445" y="207667"/>
                  </a:cubicBezTo>
                  <a:cubicBezTo>
                    <a:pt x="93196" y="207667"/>
                    <a:pt x="94856" y="208128"/>
                    <a:pt x="96699" y="208220"/>
                  </a:cubicBezTo>
                  <a:cubicBezTo>
                    <a:pt x="93381" y="195148"/>
                    <a:pt x="91445" y="181525"/>
                    <a:pt x="91445" y="167349"/>
                  </a:cubicBezTo>
                  <a:cubicBezTo>
                    <a:pt x="91445" y="74930"/>
                    <a:pt x="166481" y="0"/>
                    <a:pt x="259032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10" name="îŝ1iḑê">
              <a:extLst>
                <a:ext uri="{FF2B5EF4-FFF2-40B4-BE49-F238E27FC236}">
                  <a16:creationId xmlns:a16="http://schemas.microsoft.com/office/drawing/2014/main" id="{DC234A29-CC69-4518-8FA5-86A8F1A553AC}"/>
                </a:ext>
              </a:extLst>
            </p:cNvPr>
            <p:cNvSpPr/>
            <p:nvPr/>
          </p:nvSpPr>
          <p:spPr bwMode="auto">
            <a:xfrm>
              <a:off x="7887227" y="4608053"/>
              <a:ext cx="518855" cy="549474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sp>
        <p:nvSpPr>
          <p:cNvPr id="26" name="文本占位符 9">
            <a:extLst>
              <a:ext uri="{FF2B5EF4-FFF2-40B4-BE49-F238E27FC236}">
                <a16:creationId xmlns:a16="http://schemas.microsoft.com/office/drawing/2014/main" id="{54E3822F-000A-4D75-A685-2343B96825CA}"/>
              </a:ext>
            </a:extLst>
          </p:cNvPr>
          <p:cNvSpPr txBox="1">
            <a:spLocks/>
          </p:cNvSpPr>
          <p:nvPr/>
        </p:nvSpPr>
        <p:spPr>
          <a:xfrm>
            <a:off x="8637184" y="1907001"/>
            <a:ext cx="2279544" cy="88125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概念</a:t>
            </a:r>
            <a:endParaRPr lang="en-US" altLang="zh-CN" b="1" dirty="0"/>
          </a:p>
          <a:p>
            <a:r>
              <a:rPr lang="zh-CN" altLang="en-US" dirty="0"/>
              <a:t>软件的代码是封闭的</a:t>
            </a:r>
          </a:p>
        </p:txBody>
      </p:sp>
      <p:sp>
        <p:nvSpPr>
          <p:cNvPr id="27" name="文本占位符 9">
            <a:extLst>
              <a:ext uri="{FF2B5EF4-FFF2-40B4-BE49-F238E27FC236}">
                <a16:creationId xmlns:a16="http://schemas.microsoft.com/office/drawing/2014/main" id="{08200E66-D734-4205-B9B8-4CD62F34EBE3}"/>
              </a:ext>
            </a:extLst>
          </p:cNvPr>
          <p:cNvSpPr txBox="1">
            <a:spLocks/>
          </p:cNvSpPr>
          <p:nvPr/>
        </p:nvSpPr>
        <p:spPr>
          <a:xfrm>
            <a:off x="9074256" y="3232682"/>
            <a:ext cx="2279544" cy="88125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只有作者能看到</a:t>
            </a:r>
            <a:endParaRPr lang="en-US" altLang="zh-CN" dirty="0"/>
          </a:p>
          <a:p>
            <a:r>
              <a:rPr lang="zh-CN" altLang="en-US" dirty="0"/>
              <a:t>闭源软件的代码</a:t>
            </a:r>
          </a:p>
        </p:txBody>
      </p:sp>
      <p:sp>
        <p:nvSpPr>
          <p:cNvPr id="28" name="文本占位符 9">
            <a:extLst>
              <a:ext uri="{FF2B5EF4-FFF2-40B4-BE49-F238E27FC236}">
                <a16:creationId xmlns:a16="http://schemas.microsoft.com/office/drawing/2014/main" id="{F0208076-190C-464B-9CE5-0578C5290C1C}"/>
              </a:ext>
            </a:extLst>
          </p:cNvPr>
          <p:cNvSpPr txBox="1">
            <a:spLocks/>
          </p:cNvSpPr>
          <p:nvPr/>
        </p:nvSpPr>
        <p:spPr>
          <a:xfrm>
            <a:off x="8684858" y="4538970"/>
            <a:ext cx="2279544" cy="88125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只有作者能对源代码</a:t>
            </a:r>
            <a:endParaRPr lang="en-US" altLang="zh-CN" dirty="0"/>
          </a:p>
          <a:p>
            <a:r>
              <a:rPr lang="zh-CN" altLang="en-US" dirty="0"/>
              <a:t>进行修改</a:t>
            </a:r>
          </a:p>
        </p:txBody>
      </p:sp>
      <p:sp>
        <p:nvSpPr>
          <p:cNvPr id="29" name="文本占位符 9">
            <a:extLst>
              <a:ext uri="{FF2B5EF4-FFF2-40B4-BE49-F238E27FC236}">
                <a16:creationId xmlns:a16="http://schemas.microsoft.com/office/drawing/2014/main" id="{19734613-DCFA-49F4-BFFA-0BD192732DC5}"/>
              </a:ext>
            </a:extLst>
          </p:cNvPr>
          <p:cNvSpPr txBox="1">
            <a:spLocks/>
          </p:cNvSpPr>
          <p:nvPr/>
        </p:nvSpPr>
        <p:spPr>
          <a:xfrm>
            <a:off x="4736638" y="3517484"/>
            <a:ext cx="923516" cy="290973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开源</a:t>
            </a:r>
          </a:p>
        </p:txBody>
      </p:sp>
      <p:sp>
        <p:nvSpPr>
          <p:cNvPr id="30" name="文本占位符 9">
            <a:extLst>
              <a:ext uri="{FF2B5EF4-FFF2-40B4-BE49-F238E27FC236}">
                <a16:creationId xmlns:a16="http://schemas.microsoft.com/office/drawing/2014/main" id="{011662F4-FC96-4970-A824-02007B363815}"/>
              </a:ext>
            </a:extLst>
          </p:cNvPr>
          <p:cNvSpPr txBox="1">
            <a:spLocks/>
          </p:cNvSpPr>
          <p:nvPr/>
        </p:nvSpPr>
        <p:spPr>
          <a:xfrm>
            <a:off x="6245518" y="3555999"/>
            <a:ext cx="923516" cy="290973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闭源</a:t>
            </a:r>
          </a:p>
        </p:txBody>
      </p:sp>
      <p:sp>
        <p:nvSpPr>
          <p:cNvPr id="31" name="文本占位符 9">
            <a:extLst>
              <a:ext uri="{FF2B5EF4-FFF2-40B4-BE49-F238E27FC236}">
                <a16:creationId xmlns:a16="http://schemas.microsoft.com/office/drawing/2014/main" id="{9B0D8C1F-E967-4BF7-B14F-2B60AE3E881D}"/>
              </a:ext>
            </a:extLst>
          </p:cNvPr>
          <p:cNvSpPr txBox="1">
            <a:spLocks/>
          </p:cNvSpPr>
          <p:nvPr/>
        </p:nvSpPr>
        <p:spPr>
          <a:xfrm>
            <a:off x="941352" y="1931431"/>
            <a:ext cx="2279544" cy="881258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概念</a:t>
            </a:r>
            <a:endParaRPr lang="en-US" altLang="zh-CN" b="1" dirty="0"/>
          </a:p>
          <a:p>
            <a:r>
              <a:rPr lang="zh-CN" altLang="en-US" dirty="0">
                <a:solidFill>
                  <a:srgbClr val="C00000"/>
                </a:solidFill>
              </a:rPr>
              <a:t>开源</a:t>
            </a:r>
            <a:r>
              <a:rPr lang="zh-CN" altLang="en-US" dirty="0"/>
              <a:t>即</a:t>
            </a:r>
            <a:r>
              <a:rPr lang="zh-CN" altLang="en-US" dirty="0">
                <a:solidFill>
                  <a:srgbClr val="C00000"/>
                </a:solidFill>
              </a:rPr>
              <a:t>开放源代码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（</a:t>
            </a:r>
            <a:r>
              <a:rPr lang="en-US" altLang="zh-CN" dirty="0"/>
              <a:t>Open source code</a:t>
            </a:r>
            <a:r>
              <a:rPr lang="zh-CN" altLang="en-US" dirty="0"/>
              <a:t>）</a:t>
            </a:r>
          </a:p>
        </p:txBody>
      </p:sp>
      <p:sp>
        <p:nvSpPr>
          <p:cNvPr id="32" name="文本占位符 9">
            <a:extLst>
              <a:ext uri="{FF2B5EF4-FFF2-40B4-BE49-F238E27FC236}">
                <a16:creationId xmlns:a16="http://schemas.microsoft.com/office/drawing/2014/main" id="{6D6931CB-CF43-4B08-927D-8DD2FB805EAB}"/>
              </a:ext>
            </a:extLst>
          </p:cNvPr>
          <p:cNvSpPr txBox="1">
            <a:spLocks/>
          </p:cNvSpPr>
          <p:nvPr/>
        </p:nvSpPr>
        <p:spPr>
          <a:xfrm>
            <a:off x="584741" y="3278583"/>
            <a:ext cx="2279544" cy="881258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基本含义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C00000"/>
                </a:solidFill>
              </a:rPr>
              <a:t>代码是公开的</a:t>
            </a:r>
            <a:endParaRPr lang="zh-CN" altLang="en-US" dirty="0"/>
          </a:p>
        </p:txBody>
      </p:sp>
      <p:sp>
        <p:nvSpPr>
          <p:cNvPr id="33" name="文本占位符 9">
            <a:extLst>
              <a:ext uri="{FF2B5EF4-FFF2-40B4-BE49-F238E27FC236}">
                <a16:creationId xmlns:a16="http://schemas.microsoft.com/office/drawing/2014/main" id="{B67E3BAE-17B6-4D28-80AD-F2F3B0328C7C}"/>
              </a:ext>
            </a:extLst>
          </p:cNvPr>
          <p:cNvSpPr txBox="1">
            <a:spLocks/>
          </p:cNvSpPr>
          <p:nvPr/>
        </p:nvSpPr>
        <p:spPr>
          <a:xfrm>
            <a:off x="935993" y="4566110"/>
            <a:ext cx="2279544" cy="881258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特点</a:t>
            </a:r>
            <a:endParaRPr lang="en-US" altLang="zh-CN" b="1" dirty="0"/>
          </a:p>
          <a:p>
            <a:r>
              <a:rPr lang="zh-CN" altLang="en-US" dirty="0"/>
              <a:t>任何人都可以去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查看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修改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使用</a:t>
            </a:r>
            <a:r>
              <a:rPr lang="zh-CN" altLang="en-US" dirty="0"/>
              <a:t>开源代码</a:t>
            </a:r>
          </a:p>
        </p:txBody>
      </p:sp>
      <p:sp>
        <p:nvSpPr>
          <p:cNvPr id="34" name="íšļïdè">
            <a:extLst>
              <a:ext uri="{FF2B5EF4-FFF2-40B4-BE49-F238E27FC236}">
                <a16:creationId xmlns:a16="http://schemas.microsoft.com/office/drawing/2014/main" id="{0E071601-92F0-4D0B-852B-E1F0B33AB9D4}"/>
              </a:ext>
            </a:extLst>
          </p:cNvPr>
          <p:cNvSpPr/>
          <p:nvPr/>
        </p:nvSpPr>
        <p:spPr>
          <a:xfrm>
            <a:off x="3638797" y="2118589"/>
            <a:ext cx="502763" cy="438883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35" name="iṧḻïdé">
            <a:extLst>
              <a:ext uri="{FF2B5EF4-FFF2-40B4-BE49-F238E27FC236}">
                <a16:creationId xmlns:a16="http://schemas.microsoft.com/office/drawing/2014/main" id="{8404169D-2E41-4D56-85C3-9FD2EC088571}"/>
              </a:ext>
            </a:extLst>
          </p:cNvPr>
          <p:cNvSpPr/>
          <p:nvPr/>
        </p:nvSpPr>
        <p:spPr>
          <a:xfrm>
            <a:off x="3639336" y="4770375"/>
            <a:ext cx="502224" cy="406504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36" name="i$ļiḋê">
            <a:extLst>
              <a:ext uri="{FF2B5EF4-FFF2-40B4-BE49-F238E27FC236}">
                <a16:creationId xmlns:a16="http://schemas.microsoft.com/office/drawing/2014/main" id="{4121866D-5FB0-4096-B368-5AD208879CC6}"/>
              </a:ext>
            </a:extLst>
          </p:cNvPr>
          <p:cNvSpPr/>
          <p:nvPr/>
        </p:nvSpPr>
        <p:spPr>
          <a:xfrm>
            <a:off x="8141174" y="3450813"/>
            <a:ext cx="632588" cy="460460"/>
          </a:xfrm>
          <a:custGeom>
            <a:avLst/>
            <a:gdLst>
              <a:gd name="connsiteX0" fmla="*/ 189238 w 605028"/>
              <a:gd name="connsiteY0" fmla="*/ 283560 h 440399"/>
              <a:gd name="connsiteX1" fmla="*/ 188139 w 605028"/>
              <a:gd name="connsiteY1" fmla="*/ 285479 h 440399"/>
              <a:gd name="connsiteX2" fmla="*/ 186217 w 605028"/>
              <a:gd name="connsiteY2" fmla="*/ 306044 h 440399"/>
              <a:gd name="connsiteX3" fmla="*/ 223292 w 605028"/>
              <a:gd name="connsiteY3" fmla="*/ 392689 h 440399"/>
              <a:gd name="connsiteX4" fmla="*/ 224390 w 605028"/>
              <a:gd name="connsiteY4" fmla="*/ 389673 h 440399"/>
              <a:gd name="connsiteX5" fmla="*/ 223567 w 605028"/>
              <a:gd name="connsiteY5" fmla="*/ 380899 h 440399"/>
              <a:gd name="connsiteX6" fmla="*/ 226587 w 605028"/>
              <a:gd name="connsiteY6" fmla="*/ 371576 h 440399"/>
              <a:gd name="connsiteX7" fmla="*/ 231531 w 605028"/>
              <a:gd name="connsiteY7" fmla="*/ 360883 h 440399"/>
              <a:gd name="connsiteX8" fmla="*/ 236749 w 605028"/>
              <a:gd name="connsiteY8" fmla="*/ 342237 h 440399"/>
              <a:gd name="connsiteX9" fmla="*/ 240319 w 605028"/>
              <a:gd name="connsiteY9" fmla="*/ 331544 h 440399"/>
              <a:gd name="connsiteX10" fmla="*/ 236749 w 605028"/>
              <a:gd name="connsiteY10" fmla="*/ 321673 h 440399"/>
              <a:gd name="connsiteX11" fmla="*/ 226038 w 605028"/>
              <a:gd name="connsiteY11" fmla="*/ 315915 h 440399"/>
              <a:gd name="connsiteX12" fmla="*/ 215877 w 605028"/>
              <a:gd name="connsiteY12" fmla="*/ 309882 h 440399"/>
              <a:gd name="connsiteX13" fmla="*/ 205166 w 605028"/>
              <a:gd name="connsiteY13" fmla="*/ 296995 h 440399"/>
              <a:gd name="connsiteX14" fmla="*/ 200498 w 605028"/>
              <a:gd name="connsiteY14" fmla="*/ 291237 h 440399"/>
              <a:gd name="connsiteX15" fmla="*/ 193906 w 605028"/>
              <a:gd name="connsiteY15" fmla="*/ 286576 h 440399"/>
              <a:gd name="connsiteX16" fmla="*/ 394076 w 605028"/>
              <a:gd name="connsiteY16" fmla="*/ 242957 h 440399"/>
              <a:gd name="connsiteX17" fmla="*/ 402304 w 605028"/>
              <a:gd name="connsiteY17" fmla="*/ 250082 h 440399"/>
              <a:gd name="connsiteX18" fmla="*/ 405046 w 605028"/>
              <a:gd name="connsiteY18" fmla="*/ 252001 h 440399"/>
              <a:gd name="connsiteX19" fmla="*/ 400658 w 605028"/>
              <a:gd name="connsiteY19" fmla="*/ 254741 h 440399"/>
              <a:gd name="connsiteX20" fmla="*/ 392979 w 605028"/>
              <a:gd name="connsiteY20" fmla="*/ 244875 h 440399"/>
              <a:gd name="connsiteX21" fmla="*/ 228510 w 605028"/>
              <a:gd name="connsiteY21" fmla="*/ 215011 h 440399"/>
              <a:gd name="connsiteX22" fmla="*/ 218349 w 605028"/>
              <a:gd name="connsiteY22" fmla="*/ 224608 h 440399"/>
              <a:gd name="connsiteX23" fmla="*/ 221919 w 605028"/>
              <a:gd name="connsiteY23" fmla="*/ 223237 h 440399"/>
              <a:gd name="connsiteX24" fmla="*/ 228510 w 605028"/>
              <a:gd name="connsiteY24" fmla="*/ 215011 h 440399"/>
              <a:gd name="connsiteX25" fmla="*/ 243889 w 605028"/>
              <a:gd name="connsiteY25" fmla="*/ 203769 h 440399"/>
              <a:gd name="connsiteX26" fmla="*/ 228785 w 605028"/>
              <a:gd name="connsiteY26" fmla="*/ 214737 h 440399"/>
              <a:gd name="connsiteX27" fmla="*/ 243615 w 605028"/>
              <a:gd name="connsiteY27" fmla="*/ 209253 h 440399"/>
              <a:gd name="connsiteX28" fmla="*/ 317490 w 605028"/>
              <a:gd name="connsiteY28" fmla="*/ 187043 h 440399"/>
              <a:gd name="connsiteX29" fmla="*/ 319687 w 605028"/>
              <a:gd name="connsiteY29" fmla="*/ 200479 h 440399"/>
              <a:gd name="connsiteX30" fmla="*/ 332870 w 605028"/>
              <a:gd name="connsiteY30" fmla="*/ 198011 h 440399"/>
              <a:gd name="connsiteX31" fmla="*/ 322708 w 605028"/>
              <a:gd name="connsiteY31" fmla="*/ 207882 h 440399"/>
              <a:gd name="connsiteX32" fmla="*/ 308977 w 605028"/>
              <a:gd name="connsiteY32" fmla="*/ 212543 h 440399"/>
              <a:gd name="connsiteX33" fmla="*/ 301836 w 605028"/>
              <a:gd name="connsiteY33" fmla="*/ 211446 h 440399"/>
              <a:gd name="connsiteX34" fmla="*/ 305956 w 605028"/>
              <a:gd name="connsiteY34" fmla="*/ 216656 h 440399"/>
              <a:gd name="connsiteX35" fmla="*/ 307878 w 605028"/>
              <a:gd name="connsiteY35" fmla="*/ 222688 h 440399"/>
              <a:gd name="connsiteX36" fmla="*/ 298266 w 605028"/>
              <a:gd name="connsiteY36" fmla="*/ 222688 h 440399"/>
              <a:gd name="connsiteX37" fmla="*/ 297168 w 605028"/>
              <a:gd name="connsiteY37" fmla="*/ 233108 h 440399"/>
              <a:gd name="connsiteX38" fmla="*/ 300738 w 605028"/>
              <a:gd name="connsiteY38" fmla="*/ 233108 h 440399"/>
              <a:gd name="connsiteX39" fmla="*/ 313096 w 605028"/>
              <a:gd name="connsiteY39" fmla="*/ 227898 h 440399"/>
              <a:gd name="connsiteX40" fmla="*/ 318040 w 605028"/>
              <a:gd name="connsiteY40" fmla="*/ 221866 h 440399"/>
              <a:gd name="connsiteX41" fmla="*/ 327926 w 605028"/>
              <a:gd name="connsiteY41" fmla="*/ 220221 h 440399"/>
              <a:gd name="connsiteX42" fmla="*/ 332321 w 605028"/>
              <a:gd name="connsiteY42" fmla="*/ 225979 h 440399"/>
              <a:gd name="connsiteX43" fmla="*/ 338637 w 605028"/>
              <a:gd name="connsiteY43" fmla="*/ 230366 h 440399"/>
              <a:gd name="connsiteX44" fmla="*/ 338088 w 605028"/>
              <a:gd name="connsiteY44" fmla="*/ 233656 h 440399"/>
              <a:gd name="connsiteX45" fmla="*/ 340010 w 605028"/>
              <a:gd name="connsiteY45" fmla="*/ 226801 h 440399"/>
              <a:gd name="connsiteX46" fmla="*/ 332321 w 605028"/>
              <a:gd name="connsiteY46" fmla="*/ 218576 h 440399"/>
              <a:gd name="connsiteX47" fmla="*/ 344130 w 605028"/>
              <a:gd name="connsiteY47" fmla="*/ 224334 h 440399"/>
              <a:gd name="connsiteX48" fmla="*/ 348798 w 605028"/>
              <a:gd name="connsiteY48" fmla="*/ 233108 h 440399"/>
              <a:gd name="connsiteX49" fmla="*/ 354291 w 605028"/>
              <a:gd name="connsiteY49" fmla="*/ 231463 h 440399"/>
              <a:gd name="connsiteX50" fmla="*/ 349348 w 605028"/>
              <a:gd name="connsiteY50" fmla="*/ 226801 h 440399"/>
              <a:gd name="connsiteX51" fmla="*/ 353742 w 605028"/>
              <a:gd name="connsiteY51" fmla="*/ 225430 h 440399"/>
              <a:gd name="connsiteX52" fmla="*/ 368572 w 605028"/>
              <a:gd name="connsiteY52" fmla="*/ 232011 h 440399"/>
              <a:gd name="connsiteX53" fmla="*/ 373241 w 605028"/>
              <a:gd name="connsiteY53" fmla="*/ 242979 h 440399"/>
              <a:gd name="connsiteX54" fmla="*/ 352369 w 605028"/>
              <a:gd name="connsiteY54" fmla="*/ 239689 h 440399"/>
              <a:gd name="connsiteX55" fmla="*/ 348249 w 605028"/>
              <a:gd name="connsiteY55" fmla="*/ 244350 h 440399"/>
              <a:gd name="connsiteX56" fmla="*/ 334518 w 605028"/>
              <a:gd name="connsiteY56" fmla="*/ 240785 h 440399"/>
              <a:gd name="connsiteX57" fmla="*/ 333419 w 605028"/>
              <a:gd name="connsiteY57" fmla="*/ 233108 h 440399"/>
              <a:gd name="connsiteX58" fmla="*/ 320786 w 605028"/>
              <a:gd name="connsiteY58" fmla="*/ 234205 h 440399"/>
              <a:gd name="connsiteX59" fmla="*/ 303484 w 605028"/>
              <a:gd name="connsiteY59" fmla="*/ 237221 h 440399"/>
              <a:gd name="connsiteX60" fmla="*/ 294696 w 605028"/>
              <a:gd name="connsiteY60" fmla="*/ 247914 h 440399"/>
              <a:gd name="connsiteX61" fmla="*/ 281514 w 605028"/>
              <a:gd name="connsiteY61" fmla="*/ 263543 h 440399"/>
              <a:gd name="connsiteX62" fmla="*/ 280415 w 605028"/>
              <a:gd name="connsiteY62" fmla="*/ 276431 h 440399"/>
              <a:gd name="connsiteX63" fmla="*/ 288105 w 605028"/>
              <a:gd name="connsiteY63" fmla="*/ 289866 h 440399"/>
              <a:gd name="connsiteX64" fmla="*/ 304308 w 605028"/>
              <a:gd name="connsiteY64" fmla="*/ 297544 h 440399"/>
              <a:gd name="connsiteX65" fmla="*/ 326828 w 605028"/>
              <a:gd name="connsiteY65" fmla="*/ 294802 h 440399"/>
              <a:gd name="connsiteX66" fmla="*/ 336989 w 605028"/>
              <a:gd name="connsiteY66" fmla="*/ 298915 h 440399"/>
              <a:gd name="connsiteX67" fmla="*/ 338912 w 605028"/>
              <a:gd name="connsiteY67" fmla="*/ 306318 h 440399"/>
              <a:gd name="connsiteX68" fmla="*/ 342482 w 605028"/>
              <a:gd name="connsiteY68" fmla="*/ 320028 h 440399"/>
              <a:gd name="connsiteX69" fmla="*/ 346601 w 605028"/>
              <a:gd name="connsiteY69" fmla="*/ 337028 h 440399"/>
              <a:gd name="connsiteX70" fmla="*/ 343580 w 605028"/>
              <a:gd name="connsiteY70" fmla="*/ 352108 h 440399"/>
              <a:gd name="connsiteX71" fmla="*/ 349622 w 605028"/>
              <a:gd name="connsiteY71" fmla="*/ 375963 h 440399"/>
              <a:gd name="connsiteX72" fmla="*/ 376811 w 605028"/>
              <a:gd name="connsiteY72" fmla="*/ 363899 h 440399"/>
              <a:gd name="connsiteX73" fmla="*/ 383402 w 605028"/>
              <a:gd name="connsiteY73" fmla="*/ 357866 h 440399"/>
              <a:gd name="connsiteX74" fmla="*/ 387521 w 605028"/>
              <a:gd name="connsiteY74" fmla="*/ 347995 h 440399"/>
              <a:gd name="connsiteX75" fmla="*/ 395486 w 605028"/>
              <a:gd name="connsiteY75" fmla="*/ 328802 h 440399"/>
              <a:gd name="connsiteX76" fmla="*/ 397134 w 605028"/>
              <a:gd name="connsiteY76" fmla="*/ 313995 h 440399"/>
              <a:gd name="connsiteX77" fmla="*/ 407844 w 605028"/>
              <a:gd name="connsiteY77" fmla="*/ 281914 h 440399"/>
              <a:gd name="connsiteX78" fmla="*/ 400154 w 605028"/>
              <a:gd name="connsiteY78" fmla="*/ 282463 h 440399"/>
              <a:gd name="connsiteX79" fmla="*/ 376262 w 605028"/>
              <a:gd name="connsiteY79" fmla="*/ 249011 h 440399"/>
              <a:gd name="connsiteX80" fmla="*/ 399056 w 605028"/>
              <a:gd name="connsiteY80" fmla="*/ 278898 h 440399"/>
              <a:gd name="connsiteX81" fmla="*/ 408393 w 605028"/>
              <a:gd name="connsiteY81" fmla="*/ 268753 h 440399"/>
              <a:gd name="connsiteX82" fmla="*/ 405922 w 605028"/>
              <a:gd name="connsiteY82" fmla="*/ 252301 h 440399"/>
              <a:gd name="connsiteX83" fmla="*/ 412513 w 605028"/>
              <a:gd name="connsiteY83" fmla="*/ 251479 h 440399"/>
              <a:gd name="connsiteX84" fmla="*/ 317490 w 605028"/>
              <a:gd name="connsiteY84" fmla="*/ 187043 h 440399"/>
              <a:gd name="connsiteX85" fmla="*/ 306505 w 605028"/>
              <a:gd name="connsiteY85" fmla="*/ 174156 h 440399"/>
              <a:gd name="connsiteX86" fmla="*/ 332321 w 605028"/>
              <a:gd name="connsiteY86" fmla="*/ 176624 h 440399"/>
              <a:gd name="connsiteX87" fmla="*/ 334518 w 605028"/>
              <a:gd name="connsiteY87" fmla="*/ 177172 h 440399"/>
              <a:gd name="connsiteX88" fmla="*/ 344954 w 605028"/>
              <a:gd name="connsiteY88" fmla="*/ 179640 h 440399"/>
              <a:gd name="connsiteX89" fmla="*/ 347151 w 605028"/>
              <a:gd name="connsiteY89" fmla="*/ 180188 h 440399"/>
              <a:gd name="connsiteX90" fmla="*/ 357861 w 605028"/>
              <a:gd name="connsiteY90" fmla="*/ 184301 h 440399"/>
              <a:gd name="connsiteX91" fmla="*/ 358685 w 605028"/>
              <a:gd name="connsiteY91" fmla="*/ 184575 h 440399"/>
              <a:gd name="connsiteX92" fmla="*/ 439976 w 605028"/>
              <a:gd name="connsiteY92" fmla="*/ 307140 h 440399"/>
              <a:gd name="connsiteX93" fmla="*/ 306780 w 605028"/>
              <a:gd name="connsiteY93" fmla="*/ 440399 h 440399"/>
              <a:gd name="connsiteX94" fmla="*/ 266958 w 605028"/>
              <a:gd name="connsiteY94" fmla="*/ 434367 h 440399"/>
              <a:gd name="connsiteX95" fmla="*/ 173309 w 605028"/>
              <a:gd name="connsiteY95" fmla="*/ 307140 h 440399"/>
              <a:gd name="connsiteX96" fmla="*/ 183745 w 605028"/>
              <a:gd name="connsiteY96" fmla="*/ 255318 h 440399"/>
              <a:gd name="connsiteX97" fmla="*/ 189238 w 605028"/>
              <a:gd name="connsiteY97" fmla="*/ 243801 h 440399"/>
              <a:gd name="connsiteX98" fmla="*/ 189512 w 605028"/>
              <a:gd name="connsiteY98" fmla="*/ 243527 h 440399"/>
              <a:gd name="connsiteX99" fmla="*/ 196103 w 605028"/>
              <a:gd name="connsiteY99" fmla="*/ 232834 h 440399"/>
              <a:gd name="connsiteX100" fmla="*/ 254325 w 605028"/>
              <a:gd name="connsiteY100" fmla="*/ 184850 h 440399"/>
              <a:gd name="connsiteX101" fmla="*/ 255973 w 605028"/>
              <a:gd name="connsiteY101" fmla="*/ 184027 h 440399"/>
              <a:gd name="connsiteX102" fmla="*/ 266134 w 605028"/>
              <a:gd name="connsiteY102" fmla="*/ 180462 h 440399"/>
              <a:gd name="connsiteX103" fmla="*/ 268606 w 605028"/>
              <a:gd name="connsiteY103" fmla="*/ 179640 h 440399"/>
              <a:gd name="connsiteX104" fmla="*/ 278493 w 605028"/>
              <a:gd name="connsiteY104" fmla="*/ 177172 h 440399"/>
              <a:gd name="connsiteX105" fmla="*/ 281239 w 605028"/>
              <a:gd name="connsiteY105" fmla="*/ 176624 h 440399"/>
              <a:gd name="connsiteX106" fmla="*/ 306505 w 605028"/>
              <a:gd name="connsiteY106" fmla="*/ 174156 h 440399"/>
              <a:gd name="connsiteX107" fmla="*/ 365543 w 605028"/>
              <a:gd name="connsiteY107" fmla="*/ 0 h 440399"/>
              <a:gd name="connsiteX108" fmla="*/ 485560 w 605028"/>
              <a:gd name="connsiteY108" fmla="*/ 127776 h 440399"/>
              <a:gd name="connsiteX109" fmla="*/ 486659 w 605028"/>
              <a:gd name="connsiteY109" fmla="*/ 127776 h 440399"/>
              <a:gd name="connsiteX110" fmla="*/ 563283 w 605028"/>
              <a:gd name="connsiteY110" fmla="*/ 192761 h 440399"/>
              <a:gd name="connsiteX111" fmla="*/ 605028 w 605028"/>
              <a:gd name="connsiteY111" fmla="*/ 249520 h 440399"/>
              <a:gd name="connsiteX112" fmla="*/ 555593 w 605028"/>
              <a:gd name="connsiteY112" fmla="*/ 307101 h 440399"/>
              <a:gd name="connsiteX113" fmla="*/ 460568 w 605028"/>
              <a:gd name="connsiteY113" fmla="*/ 307101 h 440399"/>
              <a:gd name="connsiteX114" fmla="*/ 306496 w 605028"/>
              <a:gd name="connsiteY114" fmla="*/ 153550 h 440399"/>
              <a:gd name="connsiteX115" fmla="*/ 152699 w 605028"/>
              <a:gd name="connsiteY115" fmla="*/ 307101 h 440399"/>
              <a:gd name="connsiteX116" fmla="*/ 49435 w 605028"/>
              <a:gd name="connsiteY116" fmla="*/ 307101 h 440399"/>
              <a:gd name="connsiteX117" fmla="*/ 0 w 605028"/>
              <a:gd name="connsiteY117" fmla="*/ 249520 h 440399"/>
              <a:gd name="connsiteX118" fmla="*/ 49435 w 605028"/>
              <a:gd name="connsiteY118" fmla="*/ 191938 h 440399"/>
              <a:gd name="connsiteX119" fmla="*/ 119468 w 605028"/>
              <a:gd name="connsiteY119" fmla="*/ 110502 h 440399"/>
              <a:gd name="connsiteX120" fmla="*/ 144185 w 605028"/>
              <a:gd name="connsiteY120" fmla="*/ 115985 h 440399"/>
              <a:gd name="connsiteX121" fmla="*/ 224929 w 605028"/>
              <a:gd name="connsiteY121" fmla="*/ 24404 h 440399"/>
              <a:gd name="connsiteX122" fmla="*/ 276286 w 605028"/>
              <a:gd name="connsiteY122" fmla="*/ 46339 h 440399"/>
              <a:gd name="connsiteX123" fmla="*/ 365543 w 605028"/>
              <a:gd name="connsiteY123" fmla="*/ 0 h 44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605028" h="440399">
                <a:moveTo>
                  <a:pt x="189238" y="283560"/>
                </a:moveTo>
                <a:cubicBezTo>
                  <a:pt x="189238" y="283560"/>
                  <a:pt x="188688" y="284382"/>
                  <a:pt x="188139" y="285479"/>
                </a:cubicBezTo>
                <a:cubicBezTo>
                  <a:pt x="186766" y="292334"/>
                  <a:pt x="186217" y="299189"/>
                  <a:pt x="186217" y="306044"/>
                </a:cubicBezTo>
                <a:cubicBezTo>
                  <a:pt x="186217" y="340044"/>
                  <a:pt x="200498" y="371028"/>
                  <a:pt x="223292" y="392689"/>
                </a:cubicBezTo>
                <a:cubicBezTo>
                  <a:pt x="223567" y="391592"/>
                  <a:pt x="223841" y="390496"/>
                  <a:pt x="224390" y="389673"/>
                </a:cubicBezTo>
                <a:cubicBezTo>
                  <a:pt x="224390" y="389673"/>
                  <a:pt x="226587" y="385012"/>
                  <a:pt x="223567" y="380899"/>
                </a:cubicBezTo>
                <a:cubicBezTo>
                  <a:pt x="223567" y="380899"/>
                  <a:pt x="226587" y="376786"/>
                  <a:pt x="226587" y="371576"/>
                </a:cubicBezTo>
                <a:cubicBezTo>
                  <a:pt x="226587" y="371576"/>
                  <a:pt x="223567" y="362254"/>
                  <a:pt x="231531" y="360883"/>
                </a:cubicBezTo>
                <a:cubicBezTo>
                  <a:pt x="231531" y="360883"/>
                  <a:pt x="242241" y="360883"/>
                  <a:pt x="236749" y="342237"/>
                </a:cubicBezTo>
                <a:cubicBezTo>
                  <a:pt x="236749" y="342237"/>
                  <a:pt x="236200" y="337028"/>
                  <a:pt x="240319" y="331544"/>
                </a:cubicBezTo>
                <a:cubicBezTo>
                  <a:pt x="240319" y="331544"/>
                  <a:pt x="244439" y="320576"/>
                  <a:pt x="236749" y="321673"/>
                </a:cubicBezTo>
                <a:cubicBezTo>
                  <a:pt x="236749" y="321673"/>
                  <a:pt x="235101" y="315915"/>
                  <a:pt x="226038" y="315915"/>
                </a:cubicBezTo>
                <a:cubicBezTo>
                  <a:pt x="226038" y="315915"/>
                  <a:pt x="220820" y="309882"/>
                  <a:pt x="215877" y="309882"/>
                </a:cubicBezTo>
                <a:cubicBezTo>
                  <a:pt x="215877" y="309882"/>
                  <a:pt x="214229" y="293431"/>
                  <a:pt x="205166" y="296995"/>
                </a:cubicBezTo>
                <a:cubicBezTo>
                  <a:pt x="205166" y="296995"/>
                  <a:pt x="204068" y="290689"/>
                  <a:pt x="200498" y="291237"/>
                </a:cubicBezTo>
                <a:cubicBezTo>
                  <a:pt x="200498" y="291237"/>
                  <a:pt x="198026" y="284656"/>
                  <a:pt x="193906" y="286576"/>
                </a:cubicBezTo>
                <a:close/>
                <a:moveTo>
                  <a:pt x="394076" y="242957"/>
                </a:moveTo>
                <a:cubicBezTo>
                  <a:pt x="396544" y="245972"/>
                  <a:pt x="402304" y="250082"/>
                  <a:pt x="402304" y="250082"/>
                </a:cubicBezTo>
                <a:cubicBezTo>
                  <a:pt x="403126" y="251178"/>
                  <a:pt x="404223" y="251726"/>
                  <a:pt x="405046" y="252001"/>
                </a:cubicBezTo>
                <a:lnTo>
                  <a:pt x="400658" y="254741"/>
                </a:lnTo>
                <a:lnTo>
                  <a:pt x="392979" y="244875"/>
                </a:lnTo>
                <a:close/>
                <a:moveTo>
                  <a:pt x="228510" y="215011"/>
                </a:moveTo>
                <a:cubicBezTo>
                  <a:pt x="224940" y="218027"/>
                  <a:pt x="221644" y="221317"/>
                  <a:pt x="218349" y="224608"/>
                </a:cubicBezTo>
                <a:cubicBezTo>
                  <a:pt x="219722" y="224059"/>
                  <a:pt x="220820" y="223511"/>
                  <a:pt x="221919" y="223237"/>
                </a:cubicBezTo>
                <a:cubicBezTo>
                  <a:pt x="221919" y="223237"/>
                  <a:pt x="233179" y="222140"/>
                  <a:pt x="228510" y="215011"/>
                </a:cubicBezTo>
                <a:close/>
                <a:moveTo>
                  <a:pt x="243889" y="203769"/>
                </a:moveTo>
                <a:cubicBezTo>
                  <a:pt x="238671" y="207059"/>
                  <a:pt x="233453" y="210898"/>
                  <a:pt x="228785" y="214737"/>
                </a:cubicBezTo>
                <a:cubicBezTo>
                  <a:pt x="231531" y="215011"/>
                  <a:pt x="242791" y="215834"/>
                  <a:pt x="243615" y="209253"/>
                </a:cubicBezTo>
                <a:close/>
                <a:moveTo>
                  <a:pt x="317490" y="187043"/>
                </a:moveTo>
                <a:cubicBezTo>
                  <a:pt x="307878" y="196366"/>
                  <a:pt x="319687" y="200479"/>
                  <a:pt x="319687" y="200479"/>
                </a:cubicBezTo>
                <a:cubicBezTo>
                  <a:pt x="323807" y="203221"/>
                  <a:pt x="332870" y="198011"/>
                  <a:pt x="332870" y="198011"/>
                </a:cubicBezTo>
                <a:cubicBezTo>
                  <a:pt x="336440" y="202124"/>
                  <a:pt x="322708" y="207882"/>
                  <a:pt x="322708" y="207882"/>
                </a:cubicBezTo>
                <a:cubicBezTo>
                  <a:pt x="315019" y="208430"/>
                  <a:pt x="308977" y="212543"/>
                  <a:pt x="308977" y="212543"/>
                </a:cubicBezTo>
                <a:cubicBezTo>
                  <a:pt x="305407" y="207334"/>
                  <a:pt x="301836" y="211446"/>
                  <a:pt x="301836" y="211446"/>
                </a:cubicBezTo>
                <a:cubicBezTo>
                  <a:pt x="298816" y="215011"/>
                  <a:pt x="305956" y="216656"/>
                  <a:pt x="305956" y="216656"/>
                </a:cubicBezTo>
                <a:cubicBezTo>
                  <a:pt x="310625" y="217753"/>
                  <a:pt x="309526" y="220769"/>
                  <a:pt x="307878" y="222688"/>
                </a:cubicBezTo>
                <a:cubicBezTo>
                  <a:pt x="305956" y="224334"/>
                  <a:pt x="298266" y="222688"/>
                  <a:pt x="298266" y="222688"/>
                </a:cubicBezTo>
                <a:cubicBezTo>
                  <a:pt x="294147" y="224882"/>
                  <a:pt x="297168" y="233108"/>
                  <a:pt x="297168" y="233108"/>
                </a:cubicBezTo>
                <a:lnTo>
                  <a:pt x="300738" y="233108"/>
                </a:lnTo>
                <a:cubicBezTo>
                  <a:pt x="312547" y="236672"/>
                  <a:pt x="313096" y="227898"/>
                  <a:pt x="313096" y="227898"/>
                </a:cubicBezTo>
                <a:cubicBezTo>
                  <a:pt x="316667" y="227898"/>
                  <a:pt x="318040" y="221866"/>
                  <a:pt x="318040" y="221866"/>
                </a:cubicBezTo>
                <a:cubicBezTo>
                  <a:pt x="320786" y="224882"/>
                  <a:pt x="327926" y="220221"/>
                  <a:pt x="327926" y="220221"/>
                </a:cubicBezTo>
                <a:cubicBezTo>
                  <a:pt x="328750" y="222688"/>
                  <a:pt x="332321" y="225979"/>
                  <a:pt x="332321" y="225979"/>
                </a:cubicBezTo>
                <a:cubicBezTo>
                  <a:pt x="337539" y="227898"/>
                  <a:pt x="338637" y="230366"/>
                  <a:pt x="338637" y="230366"/>
                </a:cubicBezTo>
                <a:cubicBezTo>
                  <a:pt x="333419" y="231463"/>
                  <a:pt x="338088" y="233656"/>
                  <a:pt x="338088" y="233656"/>
                </a:cubicBezTo>
                <a:cubicBezTo>
                  <a:pt x="345228" y="230640"/>
                  <a:pt x="340010" y="226801"/>
                  <a:pt x="340010" y="226801"/>
                </a:cubicBezTo>
                <a:cubicBezTo>
                  <a:pt x="326279" y="220221"/>
                  <a:pt x="332321" y="218576"/>
                  <a:pt x="332321" y="218576"/>
                </a:cubicBezTo>
                <a:cubicBezTo>
                  <a:pt x="334518" y="222688"/>
                  <a:pt x="344130" y="224334"/>
                  <a:pt x="344130" y="224334"/>
                </a:cubicBezTo>
                <a:cubicBezTo>
                  <a:pt x="345228" y="232011"/>
                  <a:pt x="348798" y="233108"/>
                  <a:pt x="348798" y="233108"/>
                </a:cubicBezTo>
                <a:cubicBezTo>
                  <a:pt x="353192" y="235027"/>
                  <a:pt x="354291" y="231463"/>
                  <a:pt x="354291" y="231463"/>
                </a:cubicBezTo>
                <a:cubicBezTo>
                  <a:pt x="350172" y="230366"/>
                  <a:pt x="349348" y="226801"/>
                  <a:pt x="349348" y="226801"/>
                </a:cubicBezTo>
                <a:cubicBezTo>
                  <a:pt x="348249" y="223237"/>
                  <a:pt x="353742" y="225430"/>
                  <a:pt x="353742" y="225430"/>
                </a:cubicBezTo>
                <a:cubicBezTo>
                  <a:pt x="358410" y="232559"/>
                  <a:pt x="368572" y="232011"/>
                  <a:pt x="368572" y="232011"/>
                </a:cubicBezTo>
                <a:cubicBezTo>
                  <a:pt x="375163" y="231463"/>
                  <a:pt x="373241" y="242979"/>
                  <a:pt x="373241" y="242979"/>
                </a:cubicBezTo>
                <a:cubicBezTo>
                  <a:pt x="366100" y="247914"/>
                  <a:pt x="352369" y="239689"/>
                  <a:pt x="352369" y="239689"/>
                </a:cubicBezTo>
                <a:cubicBezTo>
                  <a:pt x="353742" y="243801"/>
                  <a:pt x="348249" y="244350"/>
                  <a:pt x="348249" y="244350"/>
                </a:cubicBezTo>
                <a:cubicBezTo>
                  <a:pt x="342757" y="237769"/>
                  <a:pt x="334518" y="240785"/>
                  <a:pt x="334518" y="240785"/>
                </a:cubicBezTo>
                <a:cubicBezTo>
                  <a:pt x="336440" y="237769"/>
                  <a:pt x="333419" y="233108"/>
                  <a:pt x="333419" y="233108"/>
                </a:cubicBezTo>
                <a:cubicBezTo>
                  <a:pt x="328750" y="232011"/>
                  <a:pt x="320786" y="234205"/>
                  <a:pt x="320786" y="234205"/>
                </a:cubicBezTo>
                <a:cubicBezTo>
                  <a:pt x="315019" y="236672"/>
                  <a:pt x="303484" y="237221"/>
                  <a:pt x="303484" y="237221"/>
                </a:cubicBezTo>
                <a:cubicBezTo>
                  <a:pt x="298266" y="237221"/>
                  <a:pt x="294696" y="247914"/>
                  <a:pt x="294696" y="247914"/>
                </a:cubicBezTo>
                <a:cubicBezTo>
                  <a:pt x="282612" y="253124"/>
                  <a:pt x="281514" y="263543"/>
                  <a:pt x="281514" y="263543"/>
                </a:cubicBezTo>
                <a:cubicBezTo>
                  <a:pt x="281514" y="270124"/>
                  <a:pt x="280415" y="276431"/>
                  <a:pt x="280415" y="276431"/>
                </a:cubicBezTo>
                <a:cubicBezTo>
                  <a:pt x="276021" y="283011"/>
                  <a:pt x="288105" y="289866"/>
                  <a:pt x="288105" y="289866"/>
                </a:cubicBezTo>
                <a:cubicBezTo>
                  <a:pt x="295245" y="303576"/>
                  <a:pt x="304034" y="297544"/>
                  <a:pt x="304308" y="297544"/>
                </a:cubicBezTo>
                <a:cubicBezTo>
                  <a:pt x="311449" y="300560"/>
                  <a:pt x="326828" y="294802"/>
                  <a:pt x="326828" y="294802"/>
                </a:cubicBezTo>
                <a:cubicBezTo>
                  <a:pt x="328750" y="300560"/>
                  <a:pt x="336989" y="298915"/>
                  <a:pt x="336989" y="298915"/>
                </a:cubicBezTo>
                <a:cubicBezTo>
                  <a:pt x="340010" y="300560"/>
                  <a:pt x="338912" y="306318"/>
                  <a:pt x="338912" y="306318"/>
                </a:cubicBezTo>
                <a:cubicBezTo>
                  <a:pt x="334518" y="313447"/>
                  <a:pt x="342482" y="320028"/>
                  <a:pt x="342482" y="320028"/>
                </a:cubicBezTo>
                <a:cubicBezTo>
                  <a:pt x="354291" y="333463"/>
                  <a:pt x="346601" y="337028"/>
                  <a:pt x="346601" y="337028"/>
                </a:cubicBezTo>
                <a:cubicBezTo>
                  <a:pt x="338088" y="345253"/>
                  <a:pt x="343580" y="352108"/>
                  <a:pt x="343580" y="352108"/>
                </a:cubicBezTo>
                <a:cubicBezTo>
                  <a:pt x="349622" y="364995"/>
                  <a:pt x="349622" y="375963"/>
                  <a:pt x="349622" y="375963"/>
                </a:cubicBezTo>
                <a:cubicBezTo>
                  <a:pt x="369670" y="378979"/>
                  <a:pt x="376811" y="363899"/>
                  <a:pt x="376811" y="363899"/>
                </a:cubicBezTo>
                <a:cubicBezTo>
                  <a:pt x="383402" y="363899"/>
                  <a:pt x="383402" y="357866"/>
                  <a:pt x="383402" y="357866"/>
                </a:cubicBezTo>
                <a:cubicBezTo>
                  <a:pt x="383402" y="351012"/>
                  <a:pt x="387521" y="347995"/>
                  <a:pt x="387521" y="347995"/>
                </a:cubicBezTo>
                <a:cubicBezTo>
                  <a:pt x="397134" y="341689"/>
                  <a:pt x="395486" y="328802"/>
                  <a:pt x="395486" y="328802"/>
                </a:cubicBezTo>
                <a:cubicBezTo>
                  <a:pt x="394113" y="321124"/>
                  <a:pt x="397134" y="313995"/>
                  <a:pt x="397134" y="313995"/>
                </a:cubicBezTo>
                <a:cubicBezTo>
                  <a:pt x="408393" y="301108"/>
                  <a:pt x="407844" y="281914"/>
                  <a:pt x="407844" y="281914"/>
                </a:cubicBezTo>
                <a:cubicBezTo>
                  <a:pt x="403175" y="284108"/>
                  <a:pt x="400154" y="282463"/>
                  <a:pt x="400154" y="282463"/>
                </a:cubicBezTo>
                <a:cubicBezTo>
                  <a:pt x="389444" y="271769"/>
                  <a:pt x="376262" y="249011"/>
                  <a:pt x="376262" y="249011"/>
                </a:cubicBezTo>
                <a:cubicBezTo>
                  <a:pt x="388895" y="254221"/>
                  <a:pt x="399056" y="278898"/>
                  <a:pt x="399056" y="278898"/>
                </a:cubicBezTo>
                <a:cubicBezTo>
                  <a:pt x="406196" y="275334"/>
                  <a:pt x="408393" y="268753"/>
                  <a:pt x="408393" y="268753"/>
                </a:cubicBezTo>
                <a:cubicBezTo>
                  <a:pt x="415259" y="262721"/>
                  <a:pt x="407844" y="254221"/>
                  <a:pt x="405922" y="252301"/>
                </a:cubicBezTo>
                <a:cubicBezTo>
                  <a:pt x="408119" y="252850"/>
                  <a:pt x="410590" y="252027"/>
                  <a:pt x="412513" y="251479"/>
                </a:cubicBezTo>
                <a:cubicBezTo>
                  <a:pt x="394113" y="216108"/>
                  <a:pt x="358960" y="191156"/>
                  <a:pt x="317490" y="187043"/>
                </a:cubicBezTo>
                <a:close/>
                <a:moveTo>
                  <a:pt x="306505" y="174156"/>
                </a:moveTo>
                <a:cubicBezTo>
                  <a:pt x="315293" y="174156"/>
                  <a:pt x="323807" y="174979"/>
                  <a:pt x="332321" y="176624"/>
                </a:cubicBezTo>
                <a:cubicBezTo>
                  <a:pt x="333144" y="176624"/>
                  <a:pt x="333968" y="176898"/>
                  <a:pt x="334518" y="177172"/>
                </a:cubicBezTo>
                <a:cubicBezTo>
                  <a:pt x="338088" y="177721"/>
                  <a:pt x="341658" y="178817"/>
                  <a:pt x="344954" y="179640"/>
                </a:cubicBezTo>
                <a:cubicBezTo>
                  <a:pt x="345777" y="179914"/>
                  <a:pt x="346327" y="180188"/>
                  <a:pt x="347151" y="180188"/>
                </a:cubicBezTo>
                <a:cubicBezTo>
                  <a:pt x="350721" y="181559"/>
                  <a:pt x="354291" y="182656"/>
                  <a:pt x="357861" y="184301"/>
                </a:cubicBezTo>
                <a:cubicBezTo>
                  <a:pt x="358136" y="184301"/>
                  <a:pt x="358410" y="184575"/>
                  <a:pt x="358685" y="184575"/>
                </a:cubicBezTo>
                <a:cubicBezTo>
                  <a:pt x="406471" y="204866"/>
                  <a:pt x="439976" y="252027"/>
                  <a:pt x="439976" y="307140"/>
                </a:cubicBezTo>
                <a:cubicBezTo>
                  <a:pt x="439976" y="380625"/>
                  <a:pt x="380381" y="440399"/>
                  <a:pt x="306780" y="440399"/>
                </a:cubicBezTo>
                <a:cubicBezTo>
                  <a:pt x="292774" y="440399"/>
                  <a:pt x="279591" y="438205"/>
                  <a:pt x="266958" y="434367"/>
                </a:cubicBezTo>
                <a:cubicBezTo>
                  <a:pt x="212581" y="417367"/>
                  <a:pt x="173309" y="366915"/>
                  <a:pt x="173309" y="307140"/>
                </a:cubicBezTo>
                <a:cubicBezTo>
                  <a:pt x="173309" y="288769"/>
                  <a:pt x="176879" y="271221"/>
                  <a:pt x="183745" y="255318"/>
                </a:cubicBezTo>
                <a:cubicBezTo>
                  <a:pt x="185393" y="251479"/>
                  <a:pt x="187315" y="247640"/>
                  <a:pt x="189238" y="243801"/>
                </a:cubicBezTo>
                <a:cubicBezTo>
                  <a:pt x="189238" y="243801"/>
                  <a:pt x="189238" y="243801"/>
                  <a:pt x="189512" y="243527"/>
                </a:cubicBezTo>
                <a:cubicBezTo>
                  <a:pt x="191435" y="239963"/>
                  <a:pt x="193632" y="236398"/>
                  <a:pt x="196103" y="232834"/>
                </a:cubicBezTo>
                <a:cubicBezTo>
                  <a:pt x="210384" y="211721"/>
                  <a:pt x="230432" y="194721"/>
                  <a:pt x="254325" y="184850"/>
                </a:cubicBezTo>
                <a:cubicBezTo>
                  <a:pt x="254874" y="184575"/>
                  <a:pt x="255424" y="184301"/>
                  <a:pt x="255973" y="184027"/>
                </a:cubicBezTo>
                <a:cubicBezTo>
                  <a:pt x="259269" y="182656"/>
                  <a:pt x="262564" y="181559"/>
                  <a:pt x="266134" y="180462"/>
                </a:cubicBezTo>
                <a:cubicBezTo>
                  <a:pt x="266958" y="180188"/>
                  <a:pt x="267782" y="179914"/>
                  <a:pt x="268606" y="179640"/>
                </a:cubicBezTo>
                <a:cubicBezTo>
                  <a:pt x="271902" y="178543"/>
                  <a:pt x="275197" y="177721"/>
                  <a:pt x="278493" y="177172"/>
                </a:cubicBezTo>
                <a:cubicBezTo>
                  <a:pt x="279317" y="176898"/>
                  <a:pt x="280415" y="176624"/>
                  <a:pt x="281239" y="176624"/>
                </a:cubicBezTo>
                <a:cubicBezTo>
                  <a:pt x="289478" y="174979"/>
                  <a:pt x="297992" y="174156"/>
                  <a:pt x="306505" y="174156"/>
                </a:cubicBezTo>
                <a:close/>
                <a:moveTo>
                  <a:pt x="365543" y="0"/>
                </a:moveTo>
                <a:cubicBezTo>
                  <a:pt x="428436" y="0"/>
                  <a:pt x="479793" y="56210"/>
                  <a:pt x="485560" y="127776"/>
                </a:cubicBezTo>
                <a:cubicBezTo>
                  <a:pt x="486110" y="127776"/>
                  <a:pt x="486384" y="127776"/>
                  <a:pt x="486659" y="127776"/>
                </a:cubicBezTo>
                <a:cubicBezTo>
                  <a:pt x="522637" y="127776"/>
                  <a:pt x="552847" y="155196"/>
                  <a:pt x="563283" y="192761"/>
                </a:cubicBezTo>
                <a:cubicBezTo>
                  <a:pt x="586902" y="197148"/>
                  <a:pt x="605028" y="220729"/>
                  <a:pt x="605028" y="249520"/>
                </a:cubicBezTo>
                <a:cubicBezTo>
                  <a:pt x="605028" y="281326"/>
                  <a:pt x="583057" y="307101"/>
                  <a:pt x="555593" y="307101"/>
                </a:cubicBezTo>
                <a:lnTo>
                  <a:pt x="460568" y="307101"/>
                </a:lnTo>
                <a:cubicBezTo>
                  <a:pt x="460568" y="222374"/>
                  <a:pt x="391359" y="153550"/>
                  <a:pt x="306496" y="153550"/>
                </a:cubicBezTo>
                <a:cubicBezTo>
                  <a:pt x="221633" y="153550"/>
                  <a:pt x="152699" y="222374"/>
                  <a:pt x="152699" y="307101"/>
                </a:cubicBezTo>
                <a:lnTo>
                  <a:pt x="49435" y="307101"/>
                </a:lnTo>
                <a:cubicBezTo>
                  <a:pt x="22246" y="307101"/>
                  <a:pt x="0" y="281326"/>
                  <a:pt x="0" y="249520"/>
                </a:cubicBezTo>
                <a:cubicBezTo>
                  <a:pt x="0" y="217713"/>
                  <a:pt x="22246" y="191938"/>
                  <a:pt x="49435" y="191938"/>
                </a:cubicBezTo>
                <a:cubicBezTo>
                  <a:pt x="49435" y="146970"/>
                  <a:pt x="80744" y="110502"/>
                  <a:pt x="119468" y="110502"/>
                </a:cubicBezTo>
                <a:cubicBezTo>
                  <a:pt x="128256" y="110502"/>
                  <a:pt x="136495" y="112695"/>
                  <a:pt x="144185" y="115985"/>
                </a:cubicBezTo>
                <a:cubicBezTo>
                  <a:pt x="145284" y="65259"/>
                  <a:pt x="180987" y="24404"/>
                  <a:pt x="224929" y="24404"/>
                </a:cubicBezTo>
                <a:cubicBezTo>
                  <a:pt x="244428" y="24404"/>
                  <a:pt x="262280" y="32904"/>
                  <a:pt x="276286" y="46339"/>
                </a:cubicBezTo>
                <a:cubicBezTo>
                  <a:pt x="298257" y="18097"/>
                  <a:pt x="330115" y="0"/>
                  <a:pt x="3655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37" name="iṡḷidé">
            <a:extLst>
              <a:ext uri="{FF2B5EF4-FFF2-40B4-BE49-F238E27FC236}">
                <a16:creationId xmlns:a16="http://schemas.microsoft.com/office/drawing/2014/main" id="{375B9F0A-47EC-40D6-87A3-97CEC895EAF4}"/>
              </a:ext>
            </a:extLst>
          </p:cNvPr>
          <p:cNvSpPr/>
          <p:nvPr/>
        </p:nvSpPr>
        <p:spPr>
          <a:xfrm>
            <a:off x="7750086" y="2114989"/>
            <a:ext cx="489876" cy="442483"/>
          </a:xfrm>
          <a:custGeom>
            <a:avLst/>
            <a:gdLst>
              <a:gd name="connsiteX0" fmla="*/ 0 w 609050"/>
              <a:gd name="connsiteY0" fmla="*/ 411255 h 550128"/>
              <a:gd name="connsiteX1" fmla="*/ 25953 w 609050"/>
              <a:gd name="connsiteY1" fmla="*/ 426310 h 550128"/>
              <a:gd name="connsiteX2" fmla="*/ 202989 w 609050"/>
              <a:gd name="connsiteY2" fmla="*/ 463367 h 550128"/>
              <a:gd name="connsiteX3" fmla="*/ 219808 w 609050"/>
              <a:gd name="connsiteY3" fmla="*/ 462933 h 550128"/>
              <a:gd name="connsiteX4" fmla="*/ 251707 w 609050"/>
              <a:gd name="connsiteY4" fmla="*/ 518375 h 550128"/>
              <a:gd name="connsiteX5" fmla="*/ 202989 w 609050"/>
              <a:gd name="connsiteY5" fmla="*/ 521125 h 550128"/>
              <a:gd name="connsiteX6" fmla="*/ 0 w 609050"/>
              <a:gd name="connsiteY6" fmla="*/ 434416 h 550128"/>
              <a:gd name="connsiteX7" fmla="*/ 0 w 609050"/>
              <a:gd name="connsiteY7" fmla="*/ 295387 h 550128"/>
              <a:gd name="connsiteX8" fmla="*/ 25960 w 609050"/>
              <a:gd name="connsiteY8" fmla="*/ 310451 h 550128"/>
              <a:gd name="connsiteX9" fmla="*/ 203040 w 609050"/>
              <a:gd name="connsiteY9" fmla="*/ 347531 h 550128"/>
              <a:gd name="connsiteX10" fmla="*/ 204781 w 609050"/>
              <a:gd name="connsiteY10" fmla="*/ 347531 h 550128"/>
              <a:gd name="connsiteX11" fmla="*/ 203040 w 609050"/>
              <a:gd name="connsiteY11" fmla="*/ 376355 h 550128"/>
              <a:gd name="connsiteX12" fmla="*/ 204781 w 609050"/>
              <a:gd name="connsiteY12" fmla="*/ 405469 h 550128"/>
              <a:gd name="connsiteX13" fmla="*/ 203040 w 609050"/>
              <a:gd name="connsiteY13" fmla="*/ 405469 h 550128"/>
              <a:gd name="connsiteX14" fmla="*/ 0 w 609050"/>
              <a:gd name="connsiteY14" fmla="*/ 318562 h 550128"/>
              <a:gd name="connsiteX15" fmla="*/ 435036 w 609050"/>
              <a:gd name="connsiteY15" fmla="*/ 202593 h 550128"/>
              <a:gd name="connsiteX16" fmla="*/ 609050 w 609050"/>
              <a:gd name="connsiteY16" fmla="*/ 376361 h 550128"/>
              <a:gd name="connsiteX17" fmla="*/ 435036 w 609050"/>
              <a:gd name="connsiteY17" fmla="*/ 550128 h 550128"/>
              <a:gd name="connsiteX18" fmla="*/ 317721 w 609050"/>
              <a:gd name="connsiteY18" fmla="*/ 504659 h 550128"/>
              <a:gd name="connsiteX19" fmla="*/ 280888 w 609050"/>
              <a:gd name="connsiteY19" fmla="*/ 457018 h 550128"/>
              <a:gd name="connsiteX20" fmla="*/ 262761 w 609050"/>
              <a:gd name="connsiteY20" fmla="*/ 401267 h 550128"/>
              <a:gd name="connsiteX21" fmla="*/ 261021 w 609050"/>
              <a:gd name="connsiteY21" fmla="*/ 376361 h 550128"/>
              <a:gd name="connsiteX22" fmla="*/ 264067 w 609050"/>
              <a:gd name="connsiteY22" fmla="*/ 343634 h 550128"/>
              <a:gd name="connsiteX23" fmla="*/ 290024 w 609050"/>
              <a:gd name="connsiteY23" fmla="*/ 280499 h 550128"/>
              <a:gd name="connsiteX24" fmla="*/ 405888 w 609050"/>
              <a:gd name="connsiteY24" fmla="*/ 205055 h 550128"/>
              <a:gd name="connsiteX25" fmla="*/ 435036 w 609050"/>
              <a:gd name="connsiteY25" fmla="*/ 202593 h 550128"/>
              <a:gd name="connsiteX26" fmla="*/ 0 w 609050"/>
              <a:gd name="connsiteY26" fmla="*/ 179589 h 550128"/>
              <a:gd name="connsiteX27" fmla="*/ 25955 w 609050"/>
              <a:gd name="connsiteY27" fmla="*/ 194643 h 550128"/>
              <a:gd name="connsiteX28" fmla="*/ 203003 w 609050"/>
              <a:gd name="connsiteY28" fmla="*/ 231699 h 550128"/>
              <a:gd name="connsiteX29" fmla="*/ 256364 w 609050"/>
              <a:gd name="connsiteY29" fmla="*/ 228804 h 550128"/>
              <a:gd name="connsiteX30" fmla="*/ 219968 w 609050"/>
              <a:gd name="connsiteY30" fmla="*/ 289166 h 550128"/>
              <a:gd name="connsiteX31" fmla="*/ 203003 w 609050"/>
              <a:gd name="connsiteY31" fmla="*/ 289600 h 550128"/>
              <a:gd name="connsiteX32" fmla="*/ 0 w 609050"/>
              <a:gd name="connsiteY32" fmla="*/ 202749 h 550128"/>
              <a:gd name="connsiteX33" fmla="*/ 203017 w 609050"/>
              <a:gd name="connsiteY33" fmla="*/ 0 h 550128"/>
              <a:gd name="connsiteX34" fmla="*/ 406034 w 609050"/>
              <a:gd name="connsiteY34" fmla="*/ 86902 h 550128"/>
              <a:gd name="connsiteX35" fmla="*/ 203017 w 609050"/>
              <a:gd name="connsiteY35" fmla="*/ 173804 h 550128"/>
              <a:gd name="connsiteX36" fmla="*/ 0 w 609050"/>
              <a:gd name="connsiteY36" fmla="*/ 86902 h 550128"/>
              <a:gd name="connsiteX37" fmla="*/ 203017 w 609050"/>
              <a:gd name="connsiteY37" fmla="*/ 0 h 55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9050" h="550128">
                <a:moveTo>
                  <a:pt x="0" y="411255"/>
                </a:moveTo>
                <a:cubicBezTo>
                  <a:pt x="7974" y="416611"/>
                  <a:pt x="16529" y="421677"/>
                  <a:pt x="25953" y="426310"/>
                </a:cubicBezTo>
                <a:cubicBezTo>
                  <a:pt x="73656" y="450194"/>
                  <a:pt x="136583" y="463367"/>
                  <a:pt x="202989" y="463367"/>
                </a:cubicBezTo>
                <a:cubicBezTo>
                  <a:pt x="208644" y="463367"/>
                  <a:pt x="214154" y="463222"/>
                  <a:pt x="219808" y="462933"/>
                </a:cubicBezTo>
                <a:cubicBezTo>
                  <a:pt x="227783" y="483054"/>
                  <a:pt x="238657" y="501583"/>
                  <a:pt x="251707" y="518375"/>
                </a:cubicBezTo>
                <a:cubicBezTo>
                  <a:pt x="236193" y="520256"/>
                  <a:pt x="219953" y="521125"/>
                  <a:pt x="202989" y="521125"/>
                </a:cubicBezTo>
                <a:cubicBezTo>
                  <a:pt x="86850" y="521125"/>
                  <a:pt x="0" y="475382"/>
                  <a:pt x="0" y="434416"/>
                </a:cubicBezTo>
                <a:close/>
                <a:moveTo>
                  <a:pt x="0" y="295387"/>
                </a:moveTo>
                <a:cubicBezTo>
                  <a:pt x="7976" y="300746"/>
                  <a:pt x="16533" y="305816"/>
                  <a:pt x="25960" y="310451"/>
                </a:cubicBezTo>
                <a:cubicBezTo>
                  <a:pt x="73675" y="334350"/>
                  <a:pt x="136617" y="347531"/>
                  <a:pt x="203040" y="347531"/>
                </a:cubicBezTo>
                <a:cubicBezTo>
                  <a:pt x="203621" y="347531"/>
                  <a:pt x="204201" y="347531"/>
                  <a:pt x="204781" y="347531"/>
                </a:cubicBezTo>
                <a:cubicBezTo>
                  <a:pt x="203621" y="356946"/>
                  <a:pt x="203040" y="366651"/>
                  <a:pt x="203040" y="376355"/>
                </a:cubicBezTo>
                <a:cubicBezTo>
                  <a:pt x="203040" y="386205"/>
                  <a:pt x="203621" y="395909"/>
                  <a:pt x="204781" y="405469"/>
                </a:cubicBezTo>
                <a:cubicBezTo>
                  <a:pt x="204201" y="405469"/>
                  <a:pt x="203621" y="405469"/>
                  <a:pt x="203040" y="405469"/>
                </a:cubicBezTo>
                <a:cubicBezTo>
                  <a:pt x="86872" y="405469"/>
                  <a:pt x="0" y="359553"/>
                  <a:pt x="0" y="318562"/>
                </a:cubicBezTo>
                <a:close/>
                <a:moveTo>
                  <a:pt x="435036" y="202593"/>
                </a:moveTo>
                <a:cubicBezTo>
                  <a:pt x="530889" y="202593"/>
                  <a:pt x="609050" y="280644"/>
                  <a:pt x="609050" y="376361"/>
                </a:cubicBezTo>
                <a:cubicBezTo>
                  <a:pt x="609050" y="472222"/>
                  <a:pt x="530889" y="550128"/>
                  <a:pt x="435036" y="550128"/>
                </a:cubicBezTo>
                <a:cubicBezTo>
                  <a:pt x="389792" y="550128"/>
                  <a:pt x="348754" y="532896"/>
                  <a:pt x="317721" y="504659"/>
                </a:cubicBezTo>
                <a:cubicBezTo>
                  <a:pt x="302785" y="491192"/>
                  <a:pt x="290314" y="474974"/>
                  <a:pt x="280888" y="457018"/>
                </a:cubicBezTo>
                <a:cubicBezTo>
                  <a:pt x="271897" y="439930"/>
                  <a:pt x="265517" y="421106"/>
                  <a:pt x="262761" y="401267"/>
                </a:cubicBezTo>
                <a:cubicBezTo>
                  <a:pt x="261601" y="393158"/>
                  <a:pt x="261021" y="384904"/>
                  <a:pt x="261021" y="376361"/>
                </a:cubicBezTo>
                <a:cubicBezTo>
                  <a:pt x="261021" y="365210"/>
                  <a:pt x="262036" y="354350"/>
                  <a:pt x="264067" y="343634"/>
                </a:cubicBezTo>
                <a:cubicBezTo>
                  <a:pt x="268417" y="320755"/>
                  <a:pt x="277408" y="299324"/>
                  <a:pt x="290024" y="280499"/>
                </a:cubicBezTo>
                <a:cubicBezTo>
                  <a:pt x="316126" y="241256"/>
                  <a:pt x="357599" y="213309"/>
                  <a:pt x="405888" y="205055"/>
                </a:cubicBezTo>
                <a:cubicBezTo>
                  <a:pt x="415314" y="203462"/>
                  <a:pt x="425030" y="202593"/>
                  <a:pt x="435036" y="202593"/>
                </a:cubicBezTo>
                <a:close/>
                <a:moveTo>
                  <a:pt x="0" y="179589"/>
                </a:moveTo>
                <a:cubicBezTo>
                  <a:pt x="7975" y="184945"/>
                  <a:pt x="16530" y="190011"/>
                  <a:pt x="25955" y="194643"/>
                </a:cubicBezTo>
                <a:cubicBezTo>
                  <a:pt x="73661" y="218527"/>
                  <a:pt x="136592" y="231699"/>
                  <a:pt x="203003" y="231699"/>
                </a:cubicBezTo>
                <a:cubicBezTo>
                  <a:pt x="221128" y="231699"/>
                  <a:pt x="238963" y="230686"/>
                  <a:pt x="256364" y="228804"/>
                </a:cubicBezTo>
                <a:cubicBezTo>
                  <a:pt x="241284" y="246754"/>
                  <a:pt x="228958" y="267164"/>
                  <a:pt x="219968" y="289166"/>
                </a:cubicBezTo>
                <a:cubicBezTo>
                  <a:pt x="214458" y="289455"/>
                  <a:pt x="208658" y="289600"/>
                  <a:pt x="203003" y="289600"/>
                </a:cubicBezTo>
                <a:cubicBezTo>
                  <a:pt x="86856" y="289600"/>
                  <a:pt x="0" y="243714"/>
                  <a:pt x="0" y="202749"/>
                </a:cubicBezTo>
                <a:close/>
                <a:moveTo>
                  <a:pt x="203017" y="0"/>
                </a:moveTo>
                <a:cubicBezTo>
                  <a:pt x="315140" y="0"/>
                  <a:pt x="406034" y="38907"/>
                  <a:pt x="406034" y="86902"/>
                </a:cubicBezTo>
                <a:cubicBezTo>
                  <a:pt x="406034" y="134897"/>
                  <a:pt x="315140" y="173804"/>
                  <a:pt x="203017" y="173804"/>
                </a:cubicBezTo>
                <a:cubicBezTo>
                  <a:pt x="90894" y="173804"/>
                  <a:pt x="0" y="134897"/>
                  <a:pt x="0" y="86902"/>
                </a:cubicBezTo>
                <a:cubicBezTo>
                  <a:pt x="0" y="38907"/>
                  <a:pt x="90894" y="0"/>
                  <a:pt x="20301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A714DC1-3BF4-4FA3-B8D2-27D0DA6D0F0E}"/>
              </a:ext>
            </a:extLst>
          </p:cNvPr>
          <p:cNvSpPr txBox="1"/>
          <p:nvPr/>
        </p:nvSpPr>
        <p:spPr>
          <a:xfrm>
            <a:off x="4118633" y="5517001"/>
            <a:ext cx="3954734" cy="1031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通俗的理解</a:t>
            </a:r>
            <a:endParaRPr lang="en-US" altLang="zh-CN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开源是指不仅提供程序还提供程序的源代码</a:t>
            </a:r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闭源是只提供程序，不提供源代码</a:t>
            </a:r>
          </a:p>
        </p:txBody>
      </p:sp>
    </p:spTree>
    <p:extLst>
      <p:ext uri="{BB962C8B-B14F-4D97-AF65-F5344CB8AC3E}">
        <p14:creationId xmlns:p14="http://schemas.microsoft.com/office/powerpoint/2010/main" val="66690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DA3FD-EC0A-4264-B042-7E2FDF00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了解开源相关的概念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EA885-9B66-46CC-A7E2-3E673173A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什么是</a:t>
            </a:r>
            <a:r>
              <a:rPr lang="zh-CN" altLang="en-US" dirty="0">
                <a:solidFill>
                  <a:srgbClr val="C00000"/>
                </a:solidFill>
              </a:rPr>
              <a:t>开源许可协议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05B02D-E789-40E0-AEEB-DBA21DE23B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开源并不意味着完全没有限制，为了</a:t>
            </a:r>
            <a:r>
              <a:rPr lang="zh-CN" altLang="en-US" dirty="0">
                <a:solidFill>
                  <a:srgbClr val="C00000"/>
                </a:solidFill>
              </a:rPr>
              <a:t>限制使用者的使用范围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保护作者的权利</a:t>
            </a:r>
            <a:r>
              <a:rPr lang="zh-CN" altLang="en-US" dirty="0"/>
              <a:t>，每个开源项目都应该遵守</a:t>
            </a:r>
            <a:r>
              <a:rPr lang="zh-CN" altLang="en-US" dirty="0">
                <a:solidFill>
                  <a:srgbClr val="C00000"/>
                </a:solidFill>
              </a:rPr>
              <a:t>开源许可协议</a:t>
            </a:r>
            <a:r>
              <a:rPr lang="zh-CN" altLang="en-US" dirty="0"/>
              <a:t>（</a:t>
            </a:r>
            <a:r>
              <a:rPr lang="en-US" altLang="zh-CN" dirty="0"/>
              <a:t> Open Source License </a:t>
            </a:r>
            <a:r>
              <a:rPr lang="zh-CN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7931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DA3FD-EC0A-4264-B042-7E2FDF00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了解开源相关的概念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EA885-9B66-46CC-A7E2-3E673173A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常见的 </a:t>
            </a:r>
            <a:r>
              <a:rPr lang="en-US" altLang="zh-CN" dirty="0"/>
              <a:t>5 </a:t>
            </a:r>
            <a:r>
              <a:rPr lang="zh-CN" altLang="en-US" dirty="0"/>
              <a:t>种开源许可协议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05B02D-E789-40E0-AEEB-DBA21DE23B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764915" cy="4740136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BSD</a:t>
            </a:r>
            <a:r>
              <a:rPr lang="zh-CN" altLang="en-US" dirty="0"/>
              <a:t>（</a:t>
            </a:r>
            <a:r>
              <a:rPr lang="en-US" altLang="zh-CN" dirty="0"/>
              <a:t>Berkeley Software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Apache </a:t>
            </a:r>
            <a:r>
              <a:rPr lang="en-US" altLang="zh-CN" dirty="0" err="1"/>
              <a:t>Licence</a:t>
            </a:r>
            <a:r>
              <a:rPr lang="en-US" altLang="zh-CN" dirty="0"/>
              <a:t> 2.0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GPL</a:t>
            </a:r>
            <a:r>
              <a:rPr lang="zh-CN" altLang="en-US" dirty="0"/>
              <a:t>（</a:t>
            </a:r>
            <a:r>
              <a:rPr lang="en-US" altLang="zh-CN" dirty="0"/>
              <a:t>GNU General Public License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具有传染性的一种开源协议，不允许修改后和衍生的代码做为闭源的商业软件发布和销售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GPL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的最著名的软件项目是：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Linux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LGPL</a:t>
            </a:r>
            <a:r>
              <a:rPr lang="zh-CN" altLang="en-US" dirty="0"/>
              <a:t>（</a:t>
            </a:r>
            <a:r>
              <a:rPr lang="en-US" altLang="zh-CN" dirty="0"/>
              <a:t>GNU Lesser General Public License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MIT</a:t>
            </a:r>
            <a:r>
              <a:rPr lang="zh-CN" altLang="en-US" dirty="0"/>
              <a:t>（</a:t>
            </a:r>
            <a:r>
              <a:rPr lang="en-US" altLang="zh-CN" dirty="0"/>
              <a:t>Massachusetts Institute of Technology, MIT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是目前限制最少的协议，唯一的条件：在修改后的代码或者发行包中，必须包含原作者的许可信息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MIT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的软件项目有：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jquery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Node.js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r>
              <a:rPr lang="zh-CN" altLang="en-US" dirty="0"/>
              <a:t>关于更多开源许可协议的介绍，可以参考博客 </a:t>
            </a:r>
            <a:r>
              <a:rPr lang="en-US" altLang="zh-CN" dirty="0">
                <a:hlinkClick r:id="rId2"/>
              </a:rPr>
              <a:t>https://www.runoob.com/w3cnote/open-source-license.html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97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</a:t>
            </a:r>
            <a:r>
              <a:rPr lang="zh-CN" altLang="en-US" dirty="0"/>
              <a:t>关于版本控制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使用版本控制软件的好处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52BA21-0FFE-4841-9A1A-EE0835704473}"/>
              </a:ext>
            </a:extLst>
          </p:cNvPr>
          <p:cNvGrpSpPr/>
          <p:nvPr/>
        </p:nvGrpSpPr>
        <p:grpSpPr>
          <a:xfrm>
            <a:off x="2073493" y="2292775"/>
            <a:ext cx="8045013" cy="626663"/>
            <a:chOff x="2158618" y="2292775"/>
            <a:chExt cx="8045013" cy="626663"/>
          </a:xfrm>
        </p:grpSpPr>
        <p:sp>
          <p:nvSpPr>
            <p:cNvPr id="6" name="右箭头 7">
              <a:extLst>
                <a:ext uri="{FF2B5EF4-FFF2-40B4-BE49-F238E27FC236}">
                  <a16:creationId xmlns:a16="http://schemas.microsoft.com/office/drawing/2014/main" id="{B1210199-6A3E-4A1B-A6B5-DBF1D4709906}"/>
                </a:ext>
              </a:extLst>
            </p:cNvPr>
            <p:cNvSpPr/>
            <p:nvPr/>
          </p:nvSpPr>
          <p:spPr bwMode="auto">
            <a:xfrm>
              <a:off x="3889190" y="2450255"/>
              <a:ext cx="450508" cy="361164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9B2863-87F7-4235-BAFC-BF9FD45F38F5}"/>
                </a:ext>
              </a:extLst>
            </p:cNvPr>
            <p:cNvSpPr/>
            <p:nvPr/>
          </p:nvSpPr>
          <p:spPr bwMode="auto">
            <a:xfrm>
              <a:off x="2158618" y="2292775"/>
              <a:ext cx="1940679" cy="626663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4660EFFA-A60A-484A-9D82-608795B02AB3}"/>
                </a:ext>
              </a:extLst>
            </p:cNvPr>
            <p:cNvSpPr txBox="1"/>
            <p:nvPr/>
          </p:nvSpPr>
          <p:spPr>
            <a:xfrm>
              <a:off x="2205178" y="2452218"/>
              <a:ext cx="184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操作简便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FEC7D78-DFF2-4840-9792-8F82DE479F28}"/>
                </a:ext>
              </a:extLst>
            </p:cNvPr>
            <p:cNvGrpSpPr/>
            <p:nvPr/>
          </p:nvGrpSpPr>
          <p:grpSpPr>
            <a:xfrm>
              <a:off x="4062491" y="2292775"/>
              <a:ext cx="6141140" cy="626663"/>
              <a:chOff x="3440971" y="1286794"/>
              <a:chExt cx="7852672" cy="801314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FE466B-E394-44FB-90CC-425ACC15F2D8}"/>
                  </a:ext>
                </a:extLst>
              </p:cNvPr>
              <p:cNvSpPr/>
              <p:nvPr/>
            </p:nvSpPr>
            <p:spPr bwMode="auto">
              <a:xfrm>
                <a:off x="3440971" y="1286794"/>
                <a:ext cx="7852672" cy="80131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8696500E-89B5-429F-A7E5-8DBCEC2A56A3}"/>
                  </a:ext>
                </a:extLst>
              </p:cNvPr>
              <p:cNvSpPr txBox="1"/>
              <p:nvPr/>
            </p:nvSpPr>
            <p:spPr>
              <a:xfrm>
                <a:off x="3877078" y="1523533"/>
                <a:ext cx="7200800" cy="393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只需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识记几组简单的终端命令</a:t>
                </a:r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，即可快速上手常见的版本控制软件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FBD95DF-9956-4C50-A560-012F7618ABB1}"/>
              </a:ext>
            </a:extLst>
          </p:cNvPr>
          <p:cNvGrpSpPr/>
          <p:nvPr/>
        </p:nvGrpSpPr>
        <p:grpSpPr>
          <a:xfrm>
            <a:off x="2073493" y="3158706"/>
            <a:ext cx="8045013" cy="626666"/>
            <a:chOff x="2158618" y="3144851"/>
            <a:chExt cx="8045013" cy="626666"/>
          </a:xfrm>
        </p:grpSpPr>
        <p:sp>
          <p:nvSpPr>
            <p:cNvPr id="13" name="右箭头 10">
              <a:extLst>
                <a:ext uri="{FF2B5EF4-FFF2-40B4-BE49-F238E27FC236}">
                  <a16:creationId xmlns:a16="http://schemas.microsoft.com/office/drawing/2014/main" id="{A9AAC8A5-D6E8-4B18-B2CC-C0203C7D07C4}"/>
                </a:ext>
              </a:extLst>
            </p:cNvPr>
            <p:cNvSpPr/>
            <p:nvPr/>
          </p:nvSpPr>
          <p:spPr bwMode="auto">
            <a:xfrm>
              <a:off x="3889190" y="3302331"/>
              <a:ext cx="450508" cy="361164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930ABF7-F4C2-4CFC-A4FE-3CA7499C4B46}"/>
                </a:ext>
              </a:extLst>
            </p:cNvPr>
            <p:cNvSpPr/>
            <p:nvPr/>
          </p:nvSpPr>
          <p:spPr bwMode="auto">
            <a:xfrm>
              <a:off x="2158618" y="3144851"/>
              <a:ext cx="1940679" cy="626663"/>
            </a:xfrm>
            <a:prstGeom prst="rect">
              <a:avLst/>
            </a:prstGeom>
            <a:solidFill>
              <a:srgbClr val="40404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F9134E7F-1368-4975-9555-4905934C9DE9}"/>
                </a:ext>
              </a:extLst>
            </p:cNvPr>
            <p:cNvSpPr txBox="1"/>
            <p:nvPr/>
          </p:nvSpPr>
          <p:spPr>
            <a:xfrm>
              <a:off x="2205178" y="3304294"/>
              <a:ext cx="184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易于对比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C2B3067-E508-45A4-8F5E-8DCF6C8A47FB}"/>
                </a:ext>
              </a:extLst>
            </p:cNvPr>
            <p:cNvGrpSpPr/>
            <p:nvPr/>
          </p:nvGrpSpPr>
          <p:grpSpPr>
            <a:xfrm>
              <a:off x="4062491" y="3144853"/>
              <a:ext cx="6141140" cy="626664"/>
              <a:chOff x="3440971" y="2376343"/>
              <a:chExt cx="7852672" cy="801314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7BD135C-16FA-4AC8-9769-4F70A01ADF09}"/>
                  </a:ext>
                </a:extLst>
              </p:cNvPr>
              <p:cNvSpPr/>
              <p:nvPr/>
            </p:nvSpPr>
            <p:spPr bwMode="auto">
              <a:xfrm>
                <a:off x="3440971" y="2376343"/>
                <a:ext cx="7852672" cy="80131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TextBox 21">
                <a:extLst>
                  <a:ext uri="{FF2B5EF4-FFF2-40B4-BE49-F238E27FC236}">
                    <a16:creationId xmlns:a16="http://schemas.microsoft.com/office/drawing/2014/main" id="{5A818897-30B7-41B7-8E44-271F97DF1F8C}"/>
                  </a:ext>
                </a:extLst>
              </p:cNvPr>
              <p:cNvSpPr txBox="1"/>
              <p:nvPr/>
            </p:nvSpPr>
            <p:spPr>
              <a:xfrm>
                <a:off x="3877078" y="2457970"/>
                <a:ext cx="7101088" cy="669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基于版本控制软件提供的功能，能够方便地比较文件的变化细节，从而查找出导致问题的原因</a:t>
                </a: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AEE586F-19DB-4A7A-BAAF-FCE981CECA0E}"/>
              </a:ext>
            </a:extLst>
          </p:cNvPr>
          <p:cNvGrpSpPr/>
          <p:nvPr/>
        </p:nvGrpSpPr>
        <p:grpSpPr>
          <a:xfrm>
            <a:off x="2073493" y="4873725"/>
            <a:ext cx="8045013" cy="626663"/>
            <a:chOff x="2158618" y="4001161"/>
            <a:chExt cx="8045013" cy="626663"/>
          </a:xfrm>
        </p:grpSpPr>
        <p:sp>
          <p:nvSpPr>
            <p:cNvPr id="20" name="右箭头 13">
              <a:extLst>
                <a:ext uri="{FF2B5EF4-FFF2-40B4-BE49-F238E27FC236}">
                  <a16:creationId xmlns:a16="http://schemas.microsoft.com/office/drawing/2014/main" id="{0664E4B1-2FD9-44BF-BF04-51CCEAAE6D80}"/>
                </a:ext>
              </a:extLst>
            </p:cNvPr>
            <p:cNvSpPr/>
            <p:nvPr/>
          </p:nvSpPr>
          <p:spPr bwMode="auto">
            <a:xfrm>
              <a:off x="3889190" y="4158641"/>
              <a:ext cx="450508" cy="361164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F7A121D-D9DF-4FC7-A565-F8B885D88FBE}"/>
                </a:ext>
              </a:extLst>
            </p:cNvPr>
            <p:cNvSpPr/>
            <p:nvPr/>
          </p:nvSpPr>
          <p:spPr bwMode="auto">
            <a:xfrm>
              <a:off x="2158618" y="4001161"/>
              <a:ext cx="1940679" cy="626663"/>
            </a:xfrm>
            <a:prstGeom prst="rect">
              <a:avLst/>
            </a:prstGeom>
            <a:solidFill>
              <a:srgbClr val="40404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sz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319121F-A552-4D73-AD1C-ED3AA639D371}"/>
                </a:ext>
              </a:extLst>
            </p:cNvPr>
            <p:cNvSpPr txBox="1"/>
            <p:nvPr/>
          </p:nvSpPr>
          <p:spPr>
            <a:xfrm>
              <a:off x="2205178" y="4160604"/>
              <a:ext cx="184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不易丢失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D512445-9024-4795-AAEE-8487160911EB}"/>
                </a:ext>
              </a:extLst>
            </p:cNvPr>
            <p:cNvGrpSpPr/>
            <p:nvPr/>
          </p:nvGrpSpPr>
          <p:grpSpPr>
            <a:xfrm>
              <a:off x="4062491" y="4001161"/>
              <a:ext cx="6141140" cy="626663"/>
              <a:chOff x="3440971" y="3471306"/>
              <a:chExt cx="7852672" cy="801314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88F1007-B1B3-409F-A61F-EEDBFB13D114}"/>
                  </a:ext>
                </a:extLst>
              </p:cNvPr>
              <p:cNvSpPr/>
              <p:nvPr/>
            </p:nvSpPr>
            <p:spPr bwMode="auto">
              <a:xfrm>
                <a:off x="3440971" y="3471306"/>
                <a:ext cx="7852672" cy="80131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TextBox 23">
                <a:extLst>
                  <a:ext uri="{FF2B5EF4-FFF2-40B4-BE49-F238E27FC236}">
                    <a16:creationId xmlns:a16="http://schemas.microsoft.com/office/drawing/2014/main" id="{F5044C5A-FD8E-494E-AACF-67E52A91CE08}"/>
                  </a:ext>
                </a:extLst>
              </p:cNvPr>
              <p:cNvSpPr txBox="1"/>
              <p:nvPr/>
            </p:nvSpPr>
            <p:spPr>
              <a:xfrm>
                <a:off x="3877078" y="3708045"/>
                <a:ext cx="7200800" cy="393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在版本控制软件中，被用户误删除的文件，可以轻松的恢复回来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359EE2A-04A7-4825-81A4-7D47D764217B}"/>
              </a:ext>
            </a:extLst>
          </p:cNvPr>
          <p:cNvGrpSpPr/>
          <p:nvPr/>
        </p:nvGrpSpPr>
        <p:grpSpPr>
          <a:xfrm>
            <a:off x="2073493" y="5739657"/>
            <a:ext cx="8045013" cy="626663"/>
            <a:chOff x="2158618" y="4890569"/>
            <a:chExt cx="8045013" cy="626663"/>
          </a:xfrm>
        </p:grpSpPr>
        <p:sp>
          <p:nvSpPr>
            <p:cNvPr id="27" name="右箭头 16">
              <a:extLst>
                <a:ext uri="{FF2B5EF4-FFF2-40B4-BE49-F238E27FC236}">
                  <a16:creationId xmlns:a16="http://schemas.microsoft.com/office/drawing/2014/main" id="{B00CDFD2-8D45-4631-8FE7-5700AED94126}"/>
                </a:ext>
              </a:extLst>
            </p:cNvPr>
            <p:cNvSpPr/>
            <p:nvPr/>
          </p:nvSpPr>
          <p:spPr bwMode="auto">
            <a:xfrm>
              <a:off x="3889190" y="5048048"/>
              <a:ext cx="450508" cy="361164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6282CCD-D7E6-4723-9001-D0D0E49C3439}"/>
                </a:ext>
              </a:extLst>
            </p:cNvPr>
            <p:cNvSpPr/>
            <p:nvPr/>
          </p:nvSpPr>
          <p:spPr bwMode="auto">
            <a:xfrm>
              <a:off x="2158618" y="4890569"/>
              <a:ext cx="1940679" cy="626663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9" name="TextBox 24">
              <a:extLst>
                <a:ext uri="{FF2B5EF4-FFF2-40B4-BE49-F238E27FC236}">
                  <a16:creationId xmlns:a16="http://schemas.microsoft.com/office/drawing/2014/main" id="{B5F5F138-EE24-4224-8F84-ACA2944B6E2A}"/>
                </a:ext>
              </a:extLst>
            </p:cNvPr>
            <p:cNvSpPr txBox="1"/>
            <p:nvPr/>
          </p:nvSpPr>
          <p:spPr>
            <a:xfrm>
              <a:off x="2205178" y="5050012"/>
              <a:ext cx="184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协作方便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6B86BFF-3DDC-442C-8C8C-12DD9836F651}"/>
                </a:ext>
              </a:extLst>
            </p:cNvPr>
            <p:cNvGrpSpPr/>
            <p:nvPr/>
          </p:nvGrpSpPr>
          <p:grpSpPr>
            <a:xfrm>
              <a:off x="4062491" y="4890569"/>
              <a:ext cx="6141140" cy="626663"/>
              <a:chOff x="3440971" y="4608591"/>
              <a:chExt cx="7852672" cy="80131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00F005B-A36B-445A-8C73-05922D949867}"/>
                  </a:ext>
                </a:extLst>
              </p:cNvPr>
              <p:cNvSpPr/>
              <p:nvPr/>
            </p:nvSpPr>
            <p:spPr bwMode="auto">
              <a:xfrm>
                <a:off x="3440971" y="4608591"/>
                <a:ext cx="7852672" cy="80131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TextBox 25">
                <a:extLst>
                  <a:ext uri="{FF2B5EF4-FFF2-40B4-BE49-F238E27FC236}">
                    <a16:creationId xmlns:a16="http://schemas.microsoft.com/office/drawing/2014/main" id="{E5588890-5AF0-49EA-866C-5934D87B6545}"/>
                  </a:ext>
                </a:extLst>
              </p:cNvPr>
              <p:cNvSpPr txBox="1"/>
              <p:nvPr/>
            </p:nvSpPr>
            <p:spPr>
              <a:xfrm>
                <a:off x="3877078" y="4714082"/>
                <a:ext cx="7200800" cy="669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基于版本控制软件提供的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分支</a:t>
                </a:r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功能，可以轻松实现多人协作开发时的代码合并操作</a:t>
                </a:r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0D47BF9-B13A-4DDD-80C1-D80A504B345F}"/>
              </a:ext>
            </a:extLst>
          </p:cNvPr>
          <p:cNvGrpSpPr/>
          <p:nvPr/>
        </p:nvGrpSpPr>
        <p:grpSpPr>
          <a:xfrm>
            <a:off x="2073493" y="4016063"/>
            <a:ext cx="8045013" cy="626668"/>
            <a:chOff x="2158618" y="4001161"/>
            <a:chExt cx="8045013" cy="626668"/>
          </a:xfrm>
        </p:grpSpPr>
        <p:sp>
          <p:nvSpPr>
            <p:cNvPr id="34" name="右箭头 13">
              <a:extLst>
                <a:ext uri="{FF2B5EF4-FFF2-40B4-BE49-F238E27FC236}">
                  <a16:creationId xmlns:a16="http://schemas.microsoft.com/office/drawing/2014/main" id="{576E3333-9A55-4E02-8F76-60B435E28E84}"/>
                </a:ext>
              </a:extLst>
            </p:cNvPr>
            <p:cNvSpPr/>
            <p:nvPr/>
          </p:nvSpPr>
          <p:spPr bwMode="auto">
            <a:xfrm>
              <a:off x="3889190" y="4158641"/>
              <a:ext cx="450508" cy="361164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19D9B7B-3AF9-4C10-B4BD-1685F3731876}"/>
                </a:ext>
              </a:extLst>
            </p:cNvPr>
            <p:cNvSpPr/>
            <p:nvPr/>
          </p:nvSpPr>
          <p:spPr bwMode="auto">
            <a:xfrm>
              <a:off x="2158618" y="4001161"/>
              <a:ext cx="1940679" cy="626663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974A0039-20EB-4D65-B489-190E5CC79461}"/>
                </a:ext>
              </a:extLst>
            </p:cNvPr>
            <p:cNvSpPr txBox="1"/>
            <p:nvPr/>
          </p:nvSpPr>
          <p:spPr>
            <a:xfrm>
              <a:off x="2205178" y="4160604"/>
              <a:ext cx="184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易于回溯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9D2268F-C4BF-4ABA-9C97-D774D78E5799}"/>
                </a:ext>
              </a:extLst>
            </p:cNvPr>
            <p:cNvGrpSpPr/>
            <p:nvPr/>
          </p:nvGrpSpPr>
          <p:grpSpPr>
            <a:xfrm>
              <a:off x="4062491" y="4001165"/>
              <a:ext cx="6141140" cy="626664"/>
              <a:chOff x="3440971" y="3471306"/>
              <a:chExt cx="7852672" cy="801314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F8F6450-DE7B-4D26-9DF7-37E588231B89}"/>
                  </a:ext>
                </a:extLst>
              </p:cNvPr>
              <p:cNvSpPr/>
              <p:nvPr/>
            </p:nvSpPr>
            <p:spPr bwMode="auto">
              <a:xfrm>
                <a:off x="3440971" y="3471306"/>
                <a:ext cx="7852672" cy="80131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TextBox 23">
                <a:extLst>
                  <a:ext uri="{FF2B5EF4-FFF2-40B4-BE49-F238E27FC236}">
                    <a16:creationId xmlns:a16="http://schemas.microsoft.com/office/drawing/2014/main" id="{53C97704-72C7-4C08-B4B6-4D0F75667C85}"/>
                  </a:ext>
                </a:extLst>
              </p:cNvPr>
              <p:cNvSpPr txBox="1"/>
              <p:nvPr/>
            </p:nvSpPr>
            <p:spPr>
              <a:xfrm>
                <a:off x="3877078" y="3552937"/>
                <a:ext cx="7200800" cy="669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可以将选定的文件回溯到之前的状态，甚至将整个项目都回退到过去某个时间点的状态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163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73AAA-686F-48BD-88CC-DAB1254C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了解开源相关的概念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3BAFD4-B691-46ED-B952-A6EC569FBF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为什么要</a:t>
            </a:r>
            <a:r>
              <a:rPr lang="zh-CN" altLang="en-US" dirty="0">
                <a:solidFill>
                  <a:srgbClr val="C00000"/>
                </a:solidFill>
              </a:rPr>
              <a:t>拥抱开源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FE937C-EE67-4D54-83F4-5FCDB14AB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125722" cy="4219575"/>
          </a:xfrm>
        </p:spPr>
        <p:txBody>
          <a:bodyPr/>
          <a:lstStyle/>
          <a:p>
            <a:r>
              <a:rPr lang="zh-CN" altLang="en-US" dirty="0"/>
              <a:t>开源的</a:t>
            </a:r>
            <a:r>
              <a:rPr lang="zh-CN" altLang="en-US" dirty="0">
                <a:solidFill>
                  <a:srgbClr val="C00000"/>
                </a:solidFill>
              </a:rPr>
              <a:t>核心思想</a:t>
            </a:r>
            <a:r>
              <a:rPr lang="zh-CN" altLang="en-US" dirty="0"/>
              <a:t>是“</a:t>
            </a:r>
            <a:r>
              <a:rPr lang="zh-CN" altLang="en-US" b="1" dirty="0">
                <a:solidFill>
                  <a:srgbClr val="C00000"/>
                </a:solidFill>
              </a:rPr>
              <a:t>我为人人，人人为我</a:t>
            </a:r>
            <a:r>
              <a:rPr lang="zh-CN" altLang="en-US" dirty="0"/>
              <a:t>”，人们越来越喜欢开源大致是出于以下 </a:t>
            </a:r>
            <a:r>
              <a:rPr lang="en-US" altLang="zh-CN" dirty="0"/>
              <a:t>3 </a:t>
            </a:r>
            <a:r>
              <a:rPr lang="zh-CN" altLang="en-US" dirty="0"/>
              <a:t>个原因：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开源给使用者更多的控制权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开源让学习变得容易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开源才有真正的安全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r>
              <a:rPr lang="zh-CN" altLang="en-US" dirty="0"/>
              <a:t>开源是软件开发领域的大趋势，</a:t>
            </a:r>
            <a:r>
              <a:rPr lang="zh-CN" altLang="en-US" dirty="0">
                <a:solidFill>
                  <a:srgbClr val="C00000"/>
                </a:solidFill>
              </a:rPr>
              <a:t>拥抱开源就像站在了巨人的肩膀上</a:t>
            </a:r>
            <a:r>
              <a:rPr lang="zh-CN" altLang="en-US" dirty="0"/>
              <a:t>，不用自己重复造轮子，让开发越来越容易。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592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8F25A-30AC-431D-8172-32396F2F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了解开源相关的概念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9089EC-86C7-4EB7-9E14-2693FB974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开源项目托管平台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CBAB2E-F856-4D01-9D7C-5F6A1803C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专门用于</a:t>
            </a:r>
            <a:r>
              <a:rPr lang="zh-CN" altLang="en-US" dirty="0">
                <a:solidFill>
                  <a:srgbClr val="C00000"/>
                </a:solidFill>
              </a:rPr>
              <a:t>免费存放开源项目源代码的网站</a:t>
            </a:r>
            <a:r>
              <a:rPr lang="zh-CN" altLang="en-US" dirty="0"/>
              <a:t>，叫做</a:t>
            </a:r>
            <a:r>
              <a:rPr lang="zh-CN" altLang="en-US" b="1" dirty="0">
                <a:solidFill>
                  <a:srgbClr val="C00000"/>
                </a:solidFill>
              </a:rPr>
              <a:t>开源项目托管平台</a:t>
            </a:r>
            <a:r>
              <a:rPr lang="zh-CN" altLang="en-US" dirty="0"/>
              <a:t>。目前世界上</a:t>
            </a:r>
            <a:r>
              <a:rPr lang="zh-CN" altLang="en-US" dirty="0">
                <a:solidFill>
                  <a:srgbClr val="C00000"/>
                </a:solidFill>
              </a:rPr>
              <a:t>比较出名的</a:t>
            </a:r>
            <a:r>
              <a:rPr lang="zh-CN" altLang="en-US" dirty="0"/>
              <a:t>开源项目托管平台主要有以下 </a:t>
            </a:r>
            <a:r>
              <a:rPr lang="en-US" altLang="zh-CN" dirty="0"/>
              <a:t>3 </a:t>
            </a:r>
            <a:r>
              <a:rPr lang="zh-CN" altLang="en-US" dirty="0"/>
              <a:t>个：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Github</a:t>
            </a:r>
            <a:r>
              <a:rPr lang="zh-CN" altLang="en-US" dirty="0"/>
              <a:t>（全球最牛的开源项目托管平台，没有之一）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Gitlab</a:t>
            </a:r>
            <a:r>
              <a:rPr lang="zh-CN" altLang="en-US" dirty="0"/>
              <a:t>（对代码私有性支持较好，因此企业用户较多）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/>
              <a:t>Gitee</a:t>
            </a:r>
            <a:r>
              <a:rPr lang="zh-CN" altLang="en-US" dirty="0"/>
              <a:t>（又叫做</a:t>
            </a:r>
            <a:r>
              <a:rPr lang="zh-CN" altLang="en-US" dirty="0">
                <a:solidFill>
                  <a:srgbClr val="C00000"/>
                </a:solidFill>
              </a:rPr>
              <a:t>码云</a:t>
            </a:r>
            <a:r>
              <a:rPr lang="zh-CN" altLang="en-US" dirty="0"/>
              <a:t>，是国产的开源项目托管平台。访问速度快、纯中文界面、使用友好）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r>
              <a:rPr lang="zh-CN" altLang="en-US" dirty="0"/>
              <a:t>注意：以上 </a:t>
            </a:r>
            <a:r>
              <a:rPr lang="en-US" altLang="zh-CN" dirty="0"/>
              <a:t>3 </a:t>
            </a:r>
            <a:r>
              <a:rPr lang="zh-CN" altLang="en-US" dirty="0"/>
              <a:t>个开源项目托管平台，只能托管以 </a:t>
            </a:r>
            <a:r>
              <a:rPr lang="en-US" altLang="zh-CN" dirty="0"/>
              <a:t>Git </a:t>
            </a:r>
            <a:r>
              <a:rPr lang="zh-CN" altLang="en-US" dirty="0"/>
              <a:t>管理的项目源代码，因此，它们的名字都以 </a:t>
            </a:r>
            <a:r>
              <a:rPr lang="en-US" altLang="zh-CN" dirty="0"/>
              <a:t>Git </a:t>
            </a:r>
            <a:r>
              <a:rPr lang="zh-CN" altLang="en-US" dirty="0"/>
              <a:t>开头。</a:t>
            </a:r>
          </a:p>
        </p:txBody>
      </p:sp>
    </p:spTree>
    <p:extLst>
      <p:ext uri="{BB962C8B-B14F-4D97-AF65-F5344CB8AC3E}">
        <p14:creationId xmlns:p14="http://schemas.microsoft.com/office/powerpoint/2010/main" val="374216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904F4-A7C6-4F36-A331-A51367B7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了解开源相关的概念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C83104-BE28-4248-B294-39129A15B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  </a:t>
            </a:r>
            <a:r>
              <a:rPr lang="zh-CN" altLang="en-US" dirty="0"/>
              <a:t>什么是 </a:t>
            </a:r>
            <a:r>
              <a:rPr lang="en-US" altLang="zh-CN" dirty="0"/>
              <a:t>Github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375843-06D5-414A-B217-FCCE70EECA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Github </a:t>
            </a:r>
            <a:r>
              <a:rPr lang="zh-CN" altLang="en-US" dirty="0"/>
              <a:t>是全球最大的</a:t>
            </a:r>
            <a:r>
              <a:rPr lang="zh-CN" altLang="en-US" b="1" dirty="0">
                <a:solidFill>
                  <a:srgbClr val="C00000"/>
                </a:solidFill>
              </a:rPr>
              <a:t>开源项目</a:t>
            </a:r>
            <a:r>
              <a:rPr lang="zh-CN" altLang="en-US" dirty="0">
                <a:solidFill>
                  <a:srgbClr val="C00000"/>
                </a:solidFill>
              </a:rPr>
              <a:t>托管平台</a:t>
            </a:r>
            <a:r>
              <a:rPr lang="zh-CN" altLang="en-US" dirty="0"/>
              <a:t>。因为只支持 </a:t>
            </a:r>
            <a:r>
              <a:rPr lang="en-US" altLang="zh-CN" dirty="0"/>
              <a:t>Git </a:t>
            </a:r>
            <a:r>
              <a:rPr lang="zh-CN" altLang="en-US" dirty="0"/>
              <a:t>作为唯一的版本控制工具，故名 </a:t>
            </a:r>
            <a:r>
              <a:rPr lang="en-US" altLang="zh-CN" dirty="0"/>
              <a:t>GitHub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Github </a:t>
            </a:r>
            <a:r>
              <a:rPr lang="zh-CN" altLang="en-US" dirty="0"/>
              <a:t>中，你可以：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关注自己喜欢的开源项目，为其点赞打 </a:t>
            </a:r>
            <a:r>
              <a:rPr lang="en-US" altLang="zh-CN" dirty="0"/>
              <a:t>call 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为自己喜欢的开源项目做贡献（</a:t>
            </a:r>
            <a:r>
              <a:rPr lang="en-US" altLang="zh-CN" dirty="0"/>
              <a:t>Pull Request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和开源项目的作者讨论 </a:t>
            </a:r>
            <a:r>
              <a:rPr lang="en-US" altLang="zh-CN" dirty="0"/>
              <a:t>Bug </a:t>
            </a:r>
            <a:r>
              <a:rPr lang="zh-CN" altLang="en-US" dirty="0"/>
              <a:t>和提需求 （</a:t>
            </a:r>
            <a:r>
              <a:rPr lang="en-US" altLang="zh-CN" dirty="0"/>
              <a:t>Issues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把喜欢的项目复制一份作为自己的项目进行修改（</a:t>
            </a:r>
            <a:r>
              <a:rPr lang="en-US" altLang="zh-CN" dirty="0"/>
              <a:t>Fork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创建属于自己的开源项目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etc…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r>
              <a:rPr lang="en-US" altLang="zh-CN" dirty="0"/>
              <a:t>So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C00000"/>
                </a:solidFill>
              </a:rPr>
              <a:t>Github </a:t>
            </a:r>
            <a:r>
              <a:rPr lang="zh-CN" altLang="en-US" b="1" dirty="0">
                <a:solidFill>
                  <a:srgbClr val="C00000"/>
                </a:solidFill>
              </a:rPr>
              <a:t>≠ </a:t>
            </a:r>
            <a:r>
              <a:rPr lang="en-US" altLang="zh-CN" b="1" dirty="0">
                <a:solidFill>
                  <a:srgbClr val="C00000"/>
                </a:solidFill>
              </a:rPr>
              <a:t>Git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46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01EA6-C32A-4A32-B6F8-1BDC831A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>
                <a:solidFill>
                  <a:srgbClr val="C00000"/>
                </a:solidFill>
              </a:rPr>
              <a:t>注册账号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C785E2-F7DB-4307-85EB-C49F6A1C0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注册 </a:t>
            </a:r>
            <a:r>
              <a:rPr lang="en-US" altLang="zh-CN" dirty="0"/>
              <a:t>Github </a:t>
            </a:r>
            <a:r>
              <a:rPr lang="zh-CN" altLang="en-US" dirty="0"/>
              <a:t>账号的流程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415D1E-2DD8-4F93-9711-D14ADD577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5628967" cy="421957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访问 </a:t>
            </a:r>
            <a:r>
              <a:rPr lang="en-US" altLang="zh-CN" dirty="0"/>
              <a:t>Github </a:t>
            </a:r>
            <a:r>
              <a:rPr lang="zh-CN" altLang="en-US" dirty="0"/>
              <a:t>的官网首页 </a:t>
            </a:r>
            <a:r>
              <a:rPr lang="en-US" altLang="zh-C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点击“</a:t>
            </a:r>
            <a:r>
              <a:rPr lang="en-US" altLang="zh-CN" dirty="0">
                <a:solidFill>
                  <a:srgbClr val="C00000"/>
                </a:solidFill>
              </a:rPr>
              <a:t>Sign up</a:t>
            </a:r>
            <a:r>
              <a:rPr lang="zh-CN" altLang="en-US" dirty="0"/>
              <a:t>”按钮跳转到注册页面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填写可用的</a:t>
            </a:r>
            <a:r>
              <a:rPr lang="zh-CN" altLang="en-US" dirty="0">
                <a:solidFill>
                  <a:srgbClr val="C00000"/>
                </a:solidFill>
              </a:rPr>
              <a:t>用户名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邮箱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密码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通过点击箭头的形式，</a:t>
            </a:r>
            <a:r>
              <a:rPr lang="zh-CN" altLang="en-US" dirty="0">
                <a:solidFill>
                  <a:srgbClr val="C00000"/>
                </a:solidFill>
              </a:rPr>
              <a:t>将验证图片摆正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点击“</a:t>
            </a:r>
            <a:r>
              <a:rPr lang="en-US" altLang="zh-CN" dirty="0">
                <a:solidFill>
                  <a:srgbClr val="C00000"/>
                </a:solidFill>
              </a:rPr>
              <a:t>Create account</a:t>
            </a:r>
            <a:r>
              <a:rPr lang="zh-CN" altLang="en-US" dirty="0"/>
              <a:t>”按钮注册新用户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登录到第三步填写的邮箱中，</a:t>
            </a:r>
            <a:r>
              <a:rPr lang="zh-CN" altLang="en-US" dirty="0">
                <a:solidFill>
                  <a:srgbClr val="C00000"/>
                </a:solidFill>
              </a:rPr>
              <a:t>点击激活链接，完成注册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08A44E-0569-4C8A-9C7F-5340670A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422" y="4098925"/>
            <a:ext cx="3237389" cy="2570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49B9F7-BCA1-45EE-BE98-595B47DD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98" y="1989138"/>
            <a:ext cx="3706644" cy="21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3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C9ADF-F600-4C14-A5CC-BC39B184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注册账号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1420B2-FF8A-4768-A026-992B6A4F1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激活 </a:t>
            </a:r>
            <a:r>
              <a:rPr lang="en-US" altLang="zh-CN" dirty="0"/>
              <a:t>Github </a:t>
            </a:r>
            <a:r>
              <a:rPr lang="zh-CN" altLang="en-US" dirty="0"/>
              <a:t>账号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9AA472-A5AA-4A3B-9687-36D2EF51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79" y="2833153"/>
            <a:ext cx="5594799" cy="2324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FBB803-0B72-4501-B7B2-698B3163C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56" y="1700670"/>
            <a:ext cx="4492355" cy="467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4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C9ADF-F600-4C14-A5CC-BC39B184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注册账号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1420B2-FF8A-4768-A026-992B6A4F1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完成注册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57710F-39DF-41A3-95D3-EAE10235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9" y="1961879"/>
            <a:ext cx="9549253" cy="47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4118-E6E3-460F-9B33-A61F8823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>
                <a:solidFill>
                  <a:srgbClr val="C00000"/>
                </a:solidFill>
              </a:rPr>
              <a:t>远程仓库的使用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407C99-0E91-4D1F-BC7E-BB343CB55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新建空白远程仓库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C3393B-6688-46D2-A0CD-0A5290B9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02" y="1880388"/>
            <a:ext cx="9780219" cy="48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4118-E6E3-460F-9B33-A61F8823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远程仓库的使用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407C99-0E91-4D1F-BC7E-BB343CB55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新建空白远程仓库成功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5227E3-D88C-4123-911F-8278886E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3" y="1886052"/>
            <a:ext cx="9740533" cy="48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15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2ADA4-B27D-4DC3-BA9E-A010884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远程仓库的使用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F29D16-A188-41B9-92EC-FA573E866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远程仓库的两种访问方式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7BC893-8E82-4122-AABE-BFC74E1D5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Github </a:t>
            </a:r>
            <a:r>
              <a:rPr lang="zh-CN" altLang="en-US" dirty="0"/>
              <a:t>上的远程仓库，有两种访问方式，分别是 </a:t>
            </a:r>
            <a:r>
              <a:rPr lang="en-US" altLang="zh-CN" dirty="0">
                <a:solidFill>
                  <a:srgbClr val="C00000"/>
                </a:solidFill>
              </a:rPr>
              <a:t>HTTPS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>
                <a:solidFill>
                  <a:srgbClr val="C00000"/>
                </a:solidFill>
              </a:rPr>
              <a:t>SSH</a:t>
            </a:r>
            <a:r>
              <a:rPr lang="zh-CN" altLang="en-US" dirty="0"/>
              <a:t>。它们的区别是：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HTTPS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C00000"/>
                </a:solidFill>
              </a:rPr>
              <a:t>零配置</a:t>
            </a:r>
            <a:r>
              <a:rPr lang="zh-CN" altLang="en-US" dirty="0"/>
              <a:t>；但是每次访问仓库时，需要重复输入 </a:t>
            </a:r>
            <a:r>
              <a:rPr lang="en-US" altLang="zh-CN" dirty="0"/>
              <a:t>Github </a:t>
            </a:r>
            <a:r>
              <a:rPr lang="zh-CN" altLang="en-US" dirty="0"/>
              <a:t>的账号和密码才能访问成功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SSH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C00000"/>
                </a:solidFill>
              </a:rPr>
              <a:t>需要进行额外的配置</a:t>
            </a:r>
            <a:r>
              <a:rPr lang="zh-CN" altLang="en-US" dirty="0"/>
              <a:t>；但是配置成功后，每次访问仓库时，不需重复输入 </a:t>
            </a:r>
            <a:r>
              <a:rPr lang="en-US" altLang="zh-CN" dirty="0"/>
              <a:t>Github </a:t>
            </a:r>
            <a:r>
              <a:rPr lang="zh-CN" altLang="en-US" dirty="0"/>
              <a:t>的账号和密码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注意：在实际开发中，</a:t>
            </a:r>
            <a:r>
              <a:rPr lang="zh-CN" altLang="en-US" dirty="0">
                <a:solidFill>
                  <a:srgbClr val="C00000"/>
                </a:solidFill>
              </a:rPr>
              <a:t>推荐使用 </a:t>
            </a:r>
            <a:r>
              <a:rPr lang="en-US" altLang="zh-CN" dirty="0">
                <a:solidFill>
                  <a:srgbClr val="C00000"/>
                </a:solidFill>
              </a:rPr>
              <a:t>SSH </a:t>
            </a:r>
            <a:r>
              <a:rPr lang="zh-CN" altLang="en-US" dirty="0">
                <a:solidFill>
                  <a:srgbClr val="C00000"/>
                </a:solidFill>
              </a:rPr>
              <a:t>的方式访问远程仓库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581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346C0-48A2-4765-96A3-EB12496C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远程仓库的使用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4A4C2A-652F-4253-9300-B0CC0538E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基于 </a:t>
            </a:r>
            <a:r>
              <a:rPr lang="en-US" altLang="zh-CN" dirty="0"/>
              <a:t>HTTPS </a:t>
            </a:r>
            <a:r>
              <a:rPr lang="zh-CN" altLang="en-US" dirty="0"/>
              <a:t>将本地仓库上传到 </a:t>
            </a:r>
            <a:r>
              <a:rPr lang="en-US" altLang="zh-CN" dirty="0"/>
              <a:t>Github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5C93A5-BEFD-459D-9984-3ECB3ECB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0" y="1927433"/>
            <a:ext cx="9020672" cy="47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</a:t>
            </a:r>
            <a:r>
              <a:rPr lang="zh-CN" altLang="en-US" dirty="0"/>
              <a:t>关于版本控制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版本控制系统的分类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48EEC7-EB3D-420A-B464-08B4BC609368}"/>
              </a:ext>
            </a:extLst>
          </p:cNvPr>
          <p:cNvGrpSpPr/>
          <p:nvPr/>
        </p:nvGrpSpPr>
        <p:grpSpPr>
          <a:xfrm>
            <a:off x="781099" y="1591684"/>
            <a:ext cx="5793252" cy="3925598"/>
            <a:chOff x="781099" y="1591684"/>
            <a:chExt cx="5793252" cy="3925598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32959C3-4E5C-475B-894F-12FE0460DD80}"/>
                </a:ext>
              </a:extLst>
            </p:cNvPr>
            <p:cNvSpPr/>
            <p:nvPr/>
          </p:nvSpPr>
          <p:spPr bwMode="auto">
            <a:xfrm rot="21146637">
              <a:off x="781099" y="2787006"/>
              <a:ext cx="5753180" cy="2730276"/>
            </a:xfrm>
            <a:custGeom>
              <a:avLst/>
              <a:gdLst>
                <a:gd name="T0" fmla="*/ 0 w 1296"/>
                <a:gd name="T1" fmla="*/ 421 h 439"/>
                <a:gd name="T2" fmla="*/ 61 w 1296"/>
                <a:gd name="T3" fmla="*/ 427 h 439"/>
                <a:gd name="T4" fmla="*/ 221 w 1296"/>
                <a:gd name="T5" fmla="*/ 433 h 439"/>
                <a:gd name="T6" fmla="*/ 447 w 1296"/>
                <a:gd name="T7" fmla="*/ 422 h 439"/>
                <a:gd name="T8" fmla="*/ 573 w 1296"/>
                <a:gd name="T9" fmla="*/ 404 h 439"/>
                <a:gd name="T10" fmla="*/ 702 w 1296"/>
                <a:gd name="T11" fmla="*/ 377 h 439"/>
                <a:gd name="T12" fmla="*/ 828 w 1296"/>
                <a:gd name="T13" fmla="*/ 338 h 439"/>
                <a:gd name="T14" fmla="*/ 944 w 1296"/>
                <a:gd name="T15" fmla="*/ 288 h 439"/>
                <a:gd name="T16" fmla="*/ 1047 w 1296"/>
                <a:gd name="T17" fmla="*/ 229 h 439"/>
                <a:gd name="T18" fmla="*/ 1131 w 1296"/>
                <a:gd name="T19" fmla="*/ 165 h 439"/>
                <a:gd name="T20" fmla="*/ 1195 w 1296"/>
                <a:gd name="T21" fmla="*/ 102 h 439"/>
                <a:gd name="T22" fmla="*/ 1219 w 1296"/>
                <a:gd name="T23" fmla="*/ 74 h 439"/>
                <a:gd name="T24" fmla="*/ 1239 w 1296"/>
                <a:gd name="T25" fmla="*/ 50 h 439"/>
                <a:gd name="T26" fmla="*/ 1253 w 1296"/>
                <a:gd name="T27" fmla="*/ 29 h 439"/>
                <a:gd name="T28" fmla="*/ 1264 w 1296"/>
                <a:gd name="T29" fmla="*/ 13 h 439"/>
                <a:gd name="T30" fmla="*/ 1272 w 1296"/>
                <a:gd name="T31" fmla="*/ 0 h 439"/>
                <a:gd name="T32" fmla="*/ 1296 w 1296"/>
                <a:gd name="T33" fmla="*/ 16 h 439"/>
                <a:gd name="T34" fmla="*/ 1287 w 1296"/>
                <a:gd name="T35" fmla="*/ 29 h 439"/>
                <a:gd name="T36" fmla="*/ 1276 w 1296"/>
                <a:gd name="T37" fmla="*/ 45 h 439"/>
                <a:gd name="T38" fmla="*/ 1260 w 1296"/>
                <a:gd name="T39" fmla="*/ 66 h 439"/>
                <a:gd name="T40" fmla="*/ 1239 w 1296"/>
                <a:gd name="T41" fmla="*/ 91 h 439"/>
                <a:gd name="T42" fmla="*/ 1213 w 1296"/>
                <a:gd name="T43" fmla="*/ 120 h 439"/>
                <a:gd name="T44" fmla="*/ 1146 w 1296"/>
                <a:gd name="T45" fmla="*/ 183 h 439"/>
                <a:gd name="T46" fmla="*/ 1058 w 1296"/>
                <a:gd name="T47" fmla="*/ 247 h 439"/>
                <a:gd name="T48" fmla="*/ 953 w 1296"/>
                <a:gd name="T49" fmla="*/ 305 h 439"/>
                <a:gd name="T50" fmla="*/ 833 w 1296"/>
                <a:gd name="T51" fmla="*/ 354 h 439"/>
                <a:gd name="T52" fmla="*/ 706 w 1296"/>
                <a:gd name="T53" fmla="*/ 390 h 439"/>
                <a:gd name="T54" fmla="*/ 575 w 1296"/>
                <a:gd name="T55" fmla="*/ 415 h 439"/>
                <a:gd name="T56" fmla="*/ 448 w 1296"/>
                <a:gd name="T57" fmla="*/ 430 h 439"/>
                <a:gd name="T58" fmla="*/ 221 w 1296"/>
                <a:gd name="T59" fmla="*/ 437 h 439"/>
                <a:gd name="T60" fmla="*/ 60 w 1296"/>
                <a:gd name="T61" fmla="*/ 428 h 439"/>
                <a:gd name="T62" fmla="*/ 0 w 1296"/>
                <a:gd name="T63" fmla="*/ 42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96" h="439">
                  <a:moveTo>
                    <a:pt x="0" y="421"/>
                  </a:moveTo>
                  <a:cubicBezTo>
                    <a:pt x="0" y="421"/>
                    <a:pt x="22" y="424"/>
                    <a:pt x="61" y="427"/>
                  </a:cubicBezTo>
                  <a:cubicBezTo>
                    <a:pt x="99" y="430"/>
                    <a:pt x="154" y="433"/>
                    <a:pt x="221" y="433"/>
                  </a:cubicBezTo>
                  <a:cubicBezTo>
                    <a:pt x="287" y="433"/>
                    <a:pt x="365" y="430"/>
                    <a:pt x="447" y="422"/>
                  </a:cubicBezTo>
                  <a:cubicBezTo>
                    <a:pt x="488" y="417"/>
                    <a:pt x="531" y="412"/>
                    <a:pt x="573" y="404"/>
                  </a:cubicBezTo>
                  <a:cubicBezTo>
                    <a:pt x="616" y="397"/>
                    <a:pt x="660" y="388"/>
                    <a:pt x="702" y="377"/>
                  </a:cubicBezTo>
                  <a:cubicBezTo>
                    <a:pt x="745" y="366"/>
                    <a:pt x="787" y="353"/>
                    <a:pt x="828" y="338"/>
                  </a:cubicBezTo>
                  <a:cubicBezTo>
                    <a:pt x="868" y="323"/>
                    <a:pt x="907" y="306"/>
                    <a:pt x="944" y="288"/>
                  </a:cubicBezTo>
                  <a:cubicBezTo>
                    <a:pt x="981" y="269"/>
                    <a:pt x="1015" y="249"/>
                    <a:pt x="1047" y="229"/>
                  </a:cubicBezTo>
                  <a:cubicBezTo>
                    <a:pt x="1078" y="208"/>
                    <a:pt x="1106" y="186"/>
                    <a:pt x="1131" y="165"/>
                  </a:cubicBezTo>
                  <a:cubicBezTo>
                    <a:pt x="1156" y="143"/>
                    <a:pt x="1177" y="122"/>
                    <a:pt x="1195" y="102"/>
                  </a:cubicBezTo>
                  <a:cubicBezTo>
                    <a:pt x="1204" y="93"/>
                    <a:pt x="1212" y="83"/>
                    <a:pt x="1219" y="74"/>
                  </a:cubicBezTo>
                  <a:cubicBezTo>
                    <a:pt x="1226" y="65"/>
                    <a:pt x="1233" y="57"/>
                    <a:pt x="1239" y="50"/>
                  </a:cubicBezTo>
                  <a:cubicBezTo>
                    <a:pt x="1244" y="42"/>
                    <a:pt x="1249" y="35"/>
                    <a:pt x="1253" y="29"/>
                  </a:cubicBezTo>
                  <a:cubicBezTo>
                    <a:pt x="1258" y="23"/>
                    <a:pt x="1261" y="18"/>
                    <a:pt x="1264" y="13"/>
                  </a:cubicBezTo>
                  <a:cubicBezTo>
                    <a:pt x="1270" y="5"/>
                    <a:pt x="1272" y="0"/>
                    <a:pt x="1272" y="0"/>
                  </a:cubicBezTo>
                  <a:cubicBezTo>
                    <a:pt x="1296" y="16"/>
                    <a:pt x="1296" y="16"/>
                    <a:pt x="1296" y="16"/>
                  </a:cubicBezTo>
                  <a:cubicBezTo>
                    <a:pt x="1296" y="16"/>
                    <a:pt x="1293" y="20"/>
                    <a:pt x="1287" y="29"/>
                  </a:cubicBezTo>
                  <a:cubicBezTo>
                    <a:pt x="1284" y="33"/>
                    <a:pt x="1280" y="39"/>
                    <a:pt x="1276" y="45"/>
                  </a:cubicBezTo>
                  <a:cubicBezTo>
                    <a:pt x="1271" y="51"/>
                    <a:pt x="1266" y="58"/>
                    <a:pt x="1260" y="66"/>
                  </a:cubicBezTo>
                  <a:cubicBezTo>
                    <a:pt x="1254" y="73"/>
                    <a:pt x="1247" y="82"/>
                    <a:pt x="1239" y="91"/>
                  </a:cubicBezTo>
                  <a:cubicBezTo>
                    <a:pt x="1231" y="100"/>
                    <a:pt x="1223" y="110"/>
                    <a:pt x="1213" y="120"/>
                  </a:cubicBezTo>
                  <a:cubicBezTo>
                    <a:pt x="1195" y="140"/>
                    <a:pt x="1172" y="161"/>
                    <a:pt x="1146" y="183"/>
                  </a:cubicBezTo>
                  <a:cubicBezTo>
                    <a:pt x="1120" y="204"/>
                    <a:pt x="1091" y="226"/>
                    <a:pt x="1058" y="247"/>
                  </a:cubicBezTo>
                  <a:cubicBezTo>
                    <a:pt x="1026" y="267"/>
                    <a:pt x="990" y="287"/>
                    <a:pt x="953" y="305"/>
                  </a:cubicBezTo>
                  <a:cubicBezTo>
                    <a:pt x="915" y="323"/>
                    <a:pt x="875" y="339"/>
                    <a:pt x="833" y="354"/>
                  </a:cubicBezTo>
                  <a:cubicBezTo>
                    <a:pt x="792" y="368"/>
                    <a:pt x="749" y="380"/>
                    <a:pt x="706" y="390"/>
                  </a:cubicBezTo>
                  <a:cubicBezTo>
                    <a:pt x="662" y="401"/>
                    <a:pt x="619" y="409"/>
                    <a:pt x="575" y="415"/>
                  </a:cubicBezTo>
                  <a:cubicBezTo>
                    <a:pt x="532" y="422"/>
                    <a:pt x="489" y="427"/>
                    <a:pt x="448" y="430"/>
                  </a:cubicBezTo>
                  <a:cubicBezTo>
                    <a:pt x="365" y="437"/>
                    <a:pt x="287" y="439"/>
                    <a:pt x="221" y="437"/>
                  </a:cubicBezTo>
                  <a:cubicBezTo>
                    <a:pt x="154" y="436"/>
                    <a:pt x="99" y="432"/>
                    <a:pt x="60" y="428"/>
                  </a:cubicBezTo>
                  <a:cubicBezTo>
                    <a:pt x="22" y="424"/>
                    <a:pt x="0" y="421"/>
                    <a:pt x="0" y="42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black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pic>
          <p:nvPicPr>
            <p:cNvPr id="25" name="图片 29">
              <a:extLst>
                <a:ext uri="{FF2B5EF4-FFF2-40B4-BE49-F238E27FC236}">
                  <a16:creationId xmlns:a16="http://schemas.microsoft.com/office/drawing/2014/main" id="{17931AA4-94A6-4BA0-8303-EE136F4E5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91382">
              <a:off x="6086261" y="1591684"/>
              <a:ext cx="488090" cy="1567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Oval 8">
            <a:extLst>
              <a:ext uri="{FF2B5EF4-FFF2-40B4-BE49-F238E27FC236}">
                <a16:creationId xmlns:a16="http://schemas.microsoft.com/office/drawing/2014/main" id="{FC23560F-454B-4805-87C3-B27E7CC21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209" y="4468060"/>
            <a:ext cx="207048" cy="207048"/>
          </a:xfrm>
          <a:prstGeom prst="ellipse">
            <a:avLst/>
          </a:prstGeom>
          <a:solidFill>
            <a:srgbClr val="C00000"/>
          </a:solidFill>
          <a:ln w="28575" cap="flat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BA28332D-C971-453D-BB3F-B2D836687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658" y="3439457"/>
            <a:ext cx="216710" cy="218091"/>
          </a:xfrm>
          <a:prstGeom prst="ellipse">
            <a:avLst/>
          </a:prstGeom>
          <a:solidFill>
            <a:srgbClr val="404040"/>
          </a:solidFill>
          <a:ln w="28575" cap="flat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9" name="Oval 8">
            <a:extLst>
              <a:ext uri="{FF2B5EF4-FFF2-40B4-BE49-F238E27FC236}">
                <a16:creationId xmlns:a16="http://schemas.microsoft.com/office/drawing/2014/main" id="{563E120D-9741-4926-B193-729614E21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108" y="5395813"/>
            <a:ext cx="179442" cy="178061"/>
          </a:xfrm>
          <a:prstGeom prst="ellipse">
            <a:avLst/>
          </a:prstGeom>
          <a:solidFill>
            <a:srgbClr val="404040"/>
          </a:solidFill>
          <a:ln w="28575" cap="flat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456E236-A01B-4EDF-A8BE-F5B8D323A2C7}"/>
              </a:ext>
            </a:extLst>
          </p:cNvPr>
          <p:cNvSpPr txBox="1"/>
          <p:nvPr/>
        </p:nvSpPr>
        <p:spPr>
          <a:xfrm>
            <a:off x="3414752" y="5449645"/>
            <a:ext cx="699823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单机运行</a:t>
            </a:r>
            <a:r>
              <a: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，使维护文件版本的操作工具化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401BD0B-E507-4DF6-B948-176F9F43D35C}"/>
              </a:ext>
            </a:extLst>
          </p:cNvPr>
          <p:cNvGrpSpPr/>
          <p:nvPr/>
        </p:nvGrpSpPr>
        <p:grpSpPr>
          <a:xfrm>
            <a:off x="977041" y="5063851"/>
            <a:ext cx="2224972" cy="342319"/>
            <a:chOff x="1089222" y="5019764"/>
            <a:chExt cx="1834756" cy="393699"/>
          </a:xfrm>
        </p:grpSpPr>
        <p:sp>
          <p:nvSpPr>
            <p:cNvPr id="32" name="矩形: 圆角 36">
              <a:extLst>
                <a:ext uri="{FF2B5EF4-FFF2-40B4-BE49-F238E27FC236}">
                  <a16:creationId xmlns:a16="http://schemas.microsoft.com/office/drawing/2014/main" id="{B5CCDCD2-37EC-457D-A747-D4F73EA63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563" y="5019764"/>
              <a:ext cx="1616075" cy="393699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 w="38100" cap="flat">
              <a:solidFill>
                <a:schemeClr val="bg1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0CD2C8E-1ECD-414B-A094-3A119C50C53F}"/>
                </a:ext>
              </a:extLst>
            </p:cNvPr>
            <p:cNvSpPr txBox="1"/>
            <p:nvPr/>
          </p:nvSpPr>
          <p:spPr>
            <a:xfrm>
              <a:off x="1089222" y="5039624"/>
              <a:ext cx="1834756" cy="3539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本地版本控制系统</a:t>
              </a:r>
            </a:p>
          </p:txBody>
        </p:sp>
      </p:grpSp>
      <p:sp>
        <p:nvSpPr>
          <p:cNvPr id="34" name="文本框 39">
            <a:extLst>
              <a:ext uri="{FF2B5EF4-FFF2-40B4-BE49-F238E27FC236}">
                <a16:creationId xmlns:a16="http://schemas.microsoft.com/office/drawing/2014/main" id="{EB47FB01-32DE-461F-9F9E-3ED545FE3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218" y="4541216"/>
            <a:ext cx="57117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联网运行，支持多人协作开发；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性能差、用户体验不好</a:t>
            </a:r>
          </a:p>
        </p:txBody>
      </p:sp>
      <p:sp>
        <p:nvSpPr>
          <p:cNvPr id="35" name="文本框 41">
            <a:extLst>
              <a:ext uri="{FF2B5EF4-FFF2-40B4-BE49-F238E27FC236}">
                <a16:creationId xmlns:a16="http://schemas.microsoft.com/office/drawing/2014/main" id="{B4B58595-7341-4271-8355-A92070155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47" y="3563686"/>
            <a:ext cx="48835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联网运行，支持多人协作开发；性能优秀、用户体验好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EA7157A-015F-4770-8D59-4FDA60D7FCD0}"/>
              </a:ext>
            </a:extLst>
          </p:cNvPr>
          <p:cNvGrpSpPr/>
          <p:nvPr/>
        </p:nvGrpSpPr>
        <p:grpSpPr>
          <a:xfrm>
            <a:off x="1922108" y="4193376"/>
            <a:ext cx="3123870" cy="342319"/>
            <a:chOff x="2364388" y="4361749"/>
            <a:chExt cx="2240349" cy="393700"/>
          </a:xfrm>
        </p:grpSpPr>
        <p:sp>
          <p:nvSpPr>
            <p:cNvPr id="38" name="矩形: 圆角 44">
              <a:extLst>
                <a:ext uri="{FF2B5EF4-FFF2-40B4-BE49-F238E27FC236}">
                  <a16:creationId xmlns:a16="http://schemas.microsoft.com/office/drawing/2014/main" id="{26B406EF-E342-4976-BE10-46F18D70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525" y="4361749"/>
              <a:ext cx="1616075" cy="3937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8100" cap="flat">
              <a:solidFill>
                <a:schemeClr val="bg1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753900A-D14F-47F4-9E3A-11B4F647F65E}"/>
                </a:ext>
              </a:extLst>
            </p:cNvPr>
            <p:cNvSpPr txBox="1"/>
            <p:nvPr/>
          </p:nvSpPr>
          <p:spPr>
            <a:xfrm>
              <a:off x="2364388" y="4381609"/>
              <a:ext cx="2240349" cy="3539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accent1"/>
                  </a:solidFill>
                </a:defRPr>
              </a:lvl1pPr>
            </a:lstStyle>
            <a:p>
              <a:pPr algn="ctr">
                <a:defRPr/>
              </a:pPr>
              <a:r>
                <a:rPr lang="zh-CN" altLang="en-US" sz="1400" b="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集中化的版本控制系统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BBC1456-032F-4C07-833A-F2E173877AAD}"/>
              </a:ext>
            </a:extLst>
          </p:cNvPr>
          <p:cNvGrpSpPr/>
          <p:nvPr/>
        </p:nvGrpSpPr>
        <p:grpSpPr>
          <a:xfrm>
            <a:off x="3144416" y="3201352"/>
            <a:ext cx="2673828" cy="342319"/>
            <a:chOff x="3337323" y="3575141"/>
            <a:chExt cx="2037554" cy="393700"/>
          </a:xfrm>
        </p:grpSpPr>
        <p:sp>
          <p:nvSpPr>
            <p:cNvPr id="41" name="矩形: 圆角 46">
              <a:extLst>
                <a:ext uri="{FF2B5EF4-FFF2-40B4-BE49-F238E27FC236}">
                  <a16:creationId xmlns:a16="http://schemas.microsoft.com/office/drawing/2014/main" id="{518629B1-1730-46E2-A8B7-A5336BC6C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063" y="3575141"/>
              <a:ext cx="1616075" cy="393700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 w="38100" cap="flat">
              <a:solidFill>
                <a:schemeClr val="bg1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323861F-46B4-41BB-B4D5-16DC58E1C943}"/>
                </a:ext>
              </a:extLst>
            </p:cNvPr>
            <p:cNvSpPr txBox="1"/>
            <p:nvPr/>
          </p:nvSpPr>
          <p:spPr>
            <a:xfrm>
              <a:off x="3337323" y="3595002"/>
              <a:ext cx="2037554" cy="3539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accent1"/>
                  </a:solidFill>
                </a:defRPr>
              </a:lvl1pPr>
            </a:lstStyle>
            <a:p>
              <a:pPr algn="ctr">
                <a:defRPr/>
              </a:pPr>
              <a:r>
                <a:rPr lang="zh-CN" altLang="en-US" sz="1400" b="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rPr>
                <a:t>分布式版本控制系统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89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/>
      <p:bldP spid="34" grpId="0"/>
      <p:bldP spid="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BD7D5-A11B-4FAC-92C9-E388CF1F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远程仓库的使用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312C57-988D-4137-9B83-AFEAE1B7C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SSH key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C815F-FA27-425E-AE8D-2CF0BCE727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163087"/>
          </a:xfrm>
        </p:spPr>
        <p:txBody>
          <a:bodyPr/>
          <a:lstStyle/>
          <a:p>
            <a:r>
              <a:rPr lang="en-US" altLang="zh-CN" dirty="0"/>
              <a:t>SSH key 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C00000"/>
                </a:solidFill>
              </a:rPr>
              <a:t>作用</a:t>
            </a:r>
            <a:r>
              <a:rPr lang="zh-CN" altLang="en-US" dirty="0"/>
              <a:t>：实现本地仓库和 </a:t>
            </a:r>
            <a:r>
              <a:rPr lang="en-US" altLang="zh-CN" dirty="0"/>
              <a:t>Github </a:t>
            </a:r>
            <a:r>
              <a:rPr lang="zh-CN" altLang="en-US" dirty="0"/>
              <a:t>之间</a:t>
            </a:r>
            <a:r>
              <a:rPr lang="zh-CN" altLang="en-US" dirty="0">
                <a:solidFill>
                  <a:srgbClr val="C00000"/>
                </a:solidFill>
              </a:rPr>
              <a:t>免登录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加密数据传输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SSH key 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C00000"/>
                </a:solidFill>
              </a:rPr>
              <a:t>好处</a:t>
            </a:r>
            <a:r>
              <a:rPr lang="zh-CN" altLang="en-US" dirty="0"/>
              <a:t>：免登录身份认证、数据加密传输。</a:t>
            </a:r>
            <a:endParaRPr lang="en-US" altLang="zh-CN" dirty="0"/>
          </a:p>
          <a:p>
            <a:r>
              <a:rPr lang="en-US" altLang="zh-CN" dirty="0"/>
              <a:t>SSH key </a:t>
            </a:r>
            <a:r>
              <a:rPr lang="zh-CN" altLang="en-US" dirty="0"/>
              <a:t>由</a:t>
            </a:r>
            <a:r>
              <a:rPr lang="zh-CN" altLang="en-US" b="1" dirty="0">
                <a:solidFill>
                  <a:srgbClr val="C00000"/>
                </a:solidFill>
              </a:rPr>
              <a:t>两部分组成</a:t>
            </a:r>
            <a:r>
              <a:rPr lang="zh-CN" altLang="en-US" dirty="0"/>
              <a:t>，分别是：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err="1"/>
              <a:t>id_rsa</a:t>
            </a:r>
            <a:r>
              <a:rPr lang="zh-CN" altLang="en-US" dirty="0"/>
              <a:t>（私钥文件，存放于客户端的电脑中即可）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id_rsa.pub</a:t>
            </a:r>
            <a:r>
              <a:rPr lang="zh-CN" altLang="en-US" dirty="0"/>
              <a:t>（公钥文件，需要配置到 </a:t>
            </a:r>
            <a:r>
              <a:rPr lang="en-US" altLang="zh-CN" dirty="0"/>
              <a:t>Github </a:t>
            </a:r>
            <a:r>
              <a:rPr lang="zh-CN" altLang="en-US" dirty="0"/>
              <a:t>中）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759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BD7D5-A11B-4FAC-92C9-E388CF1F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远程仓库的使用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312C57-988D-4137-9B83-AFEAE1B7C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生成 </a:t>
            </a:r>
            <a:r>
              <a:rPr lang="en-US" altLang="zh-CN" dirty="0"/>
              <a:t>SSH key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C815F-FA27-425E-AE8D-2CF0BCE727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163087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打开 </a:t>
            </a:r>
            <a:r>
              <a:rPr lang="en-US" altLang="zh-CN" dirty="0"/>
              <a:t>Git Bash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粘贴如下的命令，并将 </a:t>
            </a:r>
            <a:r>
              <a:rPr lang="en-US" altLang="zh-CN" dirty="0"/>
              <a:t>your_email@example.com </a:t>
            </a:r>
            <a:r>
              <a:rPr lang="zh-CN" altLang="en-US" dirty="0"/>
              <a:t>替换为注册 </a:t>
            </a:r>
            <a:r>
              <a:rPr lang="en-US" altLang="zh-CN" dirty="0"/>
              <a:t>Github </a:t>
            </a:r>
            <a:r>
              <a:rPr lang="zh-CN" altLang="en-US" dirty="0"/>
              <a:t>账号时填写的邮箱：</a:t>
            </a:r>
            <a:endParaRPr lang="en-US" altLang="zh-CN" dirty="0"/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de-DE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de-DE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ssh-keygen -t rsa -b 4096 -C "</a:t>
            </a:r>
            <a:r>
              <a:rPr lang="de-DE" altLang="zh-CN" sz="1600" b="0" dirty="0">
                <a:solidFill>
                  <a:srgbClr val="0099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your_email@example.com</a:t>
            </a:r>
            <a:r>
              <a:rPr lang="de-DE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连续敲击 </a:t>
            </a:r>
            <a:r>
              <a:rPr lang="en-US" altLang="zh-CN" dirty="0"/>
              <a:t>3 </a:t>
            </a:r>
            <a:r>
              <a:rPr lang="zh-CN" altLang="en-US" dirty="0"/>
              <a:t>次回车，即可在 </a:t>
            </a:r>
            <a:r>
              <a:rPr lang="en-US" altLang="zh-CN" dirty="0">
                <a:solidFill>
                  <a:srgbClr val="C00000"/>
                </a:solidFill>
              </a:rPr>
              <a:t>C:\Users\</a:t>
            </a:r>
            <a:r>
              <a:rPr lang="zh-CN" altLang="en-US" dirty="0">
                <a:solidFill>
                  <a:srgbClr val="C00000"/>
                </a:solidFill>
              </a:rPr>
              <a:t>用户名文件夹</a:t>
            </a:r>
            <a:r>
              <a:rPr lang="en-US" altLang="zh-CN" dirty="0">
                <a:solidFill>
                  <a:srgbClr val="C00000"/>
                </a:solidFill>
              </a:rPr>
              <a:t>\.</a:t>
            </a:r>
            <a:r>
              <a:rPr lang="en-US" altLang="zh-CN" dirty="0" err="1">
                <a:solidFill>
                  <a:srgbClr val="C00000"/>
                </a:solidFill>
              </a:rPr>
              <a:t>ssh</a:t>
            </a:r>
            <a:r>
              <a:rPr lang="en-US" altLang="zh-CN" dirty="0"/>
              <a:t> </a:t>
            </a:r>
            <a:r>
              <a:rPr lang="zh-CN" altLang="en-US" dirty="0"/>
              <a:t>目录中生成 </a:t>
            </a:r>
            <a:r>
              <a:rPr lang="en-US" altLang="zh-CN" dirty="0" err="1"/>
              <a:t>id_rsa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id_rsa.pub </a:t>
            </a:r>
            <a:r>
              <a:rPr lang="zh-CN" altLang="en-US" dirty="0"/>
              <a:t>两个文件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245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BD7D5-A11B-4FAC-92C9-E388CF1F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远程仓库的使用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312C57-988D-4137-9B83-AFEAE1B7C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配置 </a:t>
            </a:r>
            <a:r>
              <a:rPr lang="en-US" altLang="zh-CN" dirty="0"/>
              <a:t>SSH key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C815F-FA27-425E-AE8D-2CF0BCE727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163087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使用记事本打开 </a:t>
            </a:r>
            <a:r>
              <a:rPr lang="en-US" altLang="zh-CN" dirty="0">
                <a:solidFill>
                  <a:srgbClr val="C00000"/>
                </a:solidFill>
              </a:rPr>
              <a:t>id_rsa.pub</a:t>
            </a:r>
            <a:r>
              <a:rPr lang="en-US" altLang="zh-CN" dirty="0"/>
              <a:t> </a:t>
            </a:r>
            <a:r>
              <a:rPr lang="zh-CN" altLang="en-US" dirty="0"/>
              <a:t>文件，复制里面的文本内容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在浏览器中登录 </a:t>
            </a:r>
            <a:r>
              <a:rPr lang="en-US" altLang="zh-CN" dirty="0"/>
              <a:t>Github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点击头像 </a:t>
            </a:r>
            <a:r>
              <a:rPr lang="en-US" altLang="zh-CN" dirty="0"/>
              <a:t>-&gt; </a:t>
            </a:r>
            <a:r>
              <a:rPr lang="en-US" altLang="zh-CN" dirty="0">
                <a:solidFill>
                  <a:srgbClr val="C00000"/>
                </a:solidFill>
              </a:rPr>
              <a:t>Settings</a:t>
            </a:r>
            <a:r>
              <a:rPr lang="en-US" altLang="zh-CN" dirty="0"/>
              <a:t> -&gt; </a:t>
            </a:r>
            <a:r>
              <a:rPr lang="en-US" altLang="zh-CN" dirty="0">
                <a:solidFill>
                  <a:srgbClr val="C00000"/>
                </a:solidFill>
              </a:rPr>
              <a:t>SSH and GPG Keys </a:t>
            </a:r>
            <a:r>
              <a:rPr lang="en-US" altLang="zh-CN" dirty="0"/>
              <a:t>-&gt; </a:t>
            </a:r>
            <a:r>
              <a:rPr lang="en-US" altLang="zh-CN" dirty="0">
                <a:solidFill>
                  <a:srgbClr val="C00000"/>
                </a:solidFill>
              </a:rPr>
              <a:t>New SSH key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将 </a:t>
            </a:r>
            <a:r>
              <a:rPr lang="en-US" altLang="zh-CN" dirty="0"/>
              <a:t>id_rsa.pub </a:t>
            </a:r>
            <a:r>
              <a:rPr lang="zh-CN" altLang="en-US" dirty="0"/>
              <a:t>文件中的内容，</a:t>
            </a:r>
            <a:r>
              <a:rPr lang="zh-CN" altLang="en-US" dirty="0">
                <a:solidFill>
                  <a:srgbClr val="C00000"/>
                </a:solidFill>
              </a:rPr>
              <a:t>粘贴到 </a:t>
            </a:r>
            <a:r>
              <a:rPr lang="en-US" altLang="zh-CN" dirty="0">
                <a:solidFill>
                  <a:srgbClr val="C00000"/>
                </a:solidFill>
              </a:rPr>
              <a:t>Key </a:t>
            </a:r>
            <a:r>
              <a:rPr lang="zh-CN" altLang="en-US" dirty="0">
                <a:solidFill>
                  <a:srgbClr val="C00000"/>
                </a:solidFill>
              </a:rPr>
              <a:t>对应的文本框中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在 </a:t>
            </a:r>
            <a:r>
              <a:rPr lang="en-US" altLang="zh-CN" dirty="0"/>
              <a:t>Title </a:t>
            </a:r>
            <a:r>
              <a:rPr lang="zh-CN" altLang="en-US" dirty="0"/>
              <a:t>文本框中任意填写一个名称，来标识这个 </a:t>
            </a:r>
            <a:r>
              <a:rPr lang="en-US" altLang="zh-CN" dirty="0"/>
              <a:t>Key </a:t>
            </a:r>
            <a:r>
              <a:rPr lang="zh-CN" altLang="en-US" dirty="0"/>
              <a:t>从何而来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561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BD7D5-A11B-4FAC-92C9-E388CF1F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远程仓库的使用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312C57-988D-4137-9B83-AFEAE1B7C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 </a:t>
            </a:r>
            <a:r>
              <a:rPr lang="zh-CN" altLang="en-US" dirty="0"/>
              <a:t>检测</a:t>
            </a:r>
            <a:r>
              <a:rPr lang="en-US" altLang="zh-CN" dirty="0"/>
              <a:t> Github </a:t>
            </a:r>
            <a:r>
              <a:rPr lang="zh-CN" altLang="en-US" dirty="0"/>
              <a:t>的 </a:t>
            </a:r>
            <a:r>
              <a:rPr lang="en-US" altLang="zh-CN" dirty="0"/>
              <a:t>SSH key </a:t>
            </a:r>
            <a:r>
              <a:rPr lang="zh-CN" altLang="en-US" dirty="0"/>
              <a:t>是否配置成功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C815F-FA27-425E-AE8D-2CF0BCE727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打开 </a:t>
            </a:r>
            <a:r>
              <a:rPr lang="en-US" altLang="zh-CN" dirty="0"/>
              <a:t>Git Bash</a:t>
            </a:r>
            <a:r>
              <a:rPr lang="zh-CN" altLang="en-US" dirty="0"/>
              <a:t>，输入如下的命令并回车执行：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E16C73-DAFD-41BD-93A1-6D8034B5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41" y="2506329"/>
            <a:ext cx="5383338" cy="823335"/>
          </a:xfrm>
          <a:prstGeom prst="rect">
            <a:avLst/>
          </a:prstGeom>
        </p:spPr>
      </p:pic>
      <p:sp>
        <p:nvSpPr>
          <p:cNvPr id="6" name="文本占位符 3">
            <a:extLst>
              <a:ext uri="{FF2B5EF4-FFF2-40B4-BE49-F238E27FC236}">
                <a16:creationId xmlns:a16="http://schemas.microsoft.com/office/drawing/2014/main" id="{D5111087-DA05-4C43-891A-EC766E91624B}"/>
              </a:ext>
            </a:extLst>
          </p:cNvPr>
          <p:cNvSpPr txBox="1">
            <a:spLocks/>
          </p:cNvSpPr>
          <p:nvPr/>
        </p:nvSpPr>
        <p:spPr>
          <a:xfrm>
            <a:off x="838200" y="3341277"/>
            <a:ext cx="9845675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上述的命令执行成功后，可能会看到如下的提示消息：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62171D-EC8E-4947-AABE-0514373C8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42" y="3846855"/>
            <a:ext cx="5383338" cy="1275495"/>
          </a:xfrm>
          <a:prstGeom prst="rect">
            <a:avLst/>
          </a:prstGeom>
        </p:spPr>
      </p:pic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B97D83C-4683-45F7-88D7-05B2D341060B}"/>
              </a:ext>
            </a:extLst>
          </p:cNvPr>
          <p:cNvSpPr txBox="1">
            <a:spLocks/>
          </p:cNvSpPr>
          <p:nvPr/>
        </p:nvSpPr>
        <p:spPr>
          <a:xfrm>
            <a:off x="838199" y="5127040"/>
            <a:ext cx="9845675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输入 </a:t>
            </a:r>
            <a:r>
              <a:rPr lang="en-US" altLang="zh-CN" dirty="0"/>
              <a:t>yes </a:t>
            </a:r>
            <a:r>
              <a:rPr lang="zh-CN" altLang="en-US" dirty="0"/>
              <a:t>之后，如果能看到类似于下面的提示消息，证明 </a:t>
            </a:r>
            <a:r>
              <a:rPr lang="en-US" altLang="zh-CN" dirty="0"/>
              <a:t>SSH key </a:t>
            </a:r>
            <a:r>
              <a:rPr lang="zh-CN" altLang="en-US" dirty="0"/>
              <a:t>已经配置成功了：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BF264C-EF18-4C6A-9218-16C71D094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2" y="5647773"/>
            <a:ext cx="5383338" cy="10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8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346C0-48A2-4765-96A3-EB12496C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远程仓库的使用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4A4C2A-652F-4253-9300-B0CC0538E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9. </a:t>
            </a:r>
            <a:r>
              <a:rPr lang="zh-CN" altLang="en-US" dirty="0"/>
              <a:t>基于 </a:t>
            </a:r>
            <a:r>
              <a:rPr lang="en-US" altLang="zh-CN" dirty="0"/>
              <a:t>SSH </a:t>
            </a:r>
            <a:r>
              <a:rPr lang="zh-CN" altLang="en-US" dirty="0"/>
              <a:t>将本地仓库上传到 </a:t>
            </a:r>
            <a:r>
              <a:rPr lang="en-US" altLang="zh-CN" dirty="0"/>
              <a:t>Github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C26BC3-D9DA-466D-BCE5-2791DFCB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07" y="1927434"/>
            <a:ext cx="9047305" cy="47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4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346C0-48A2-4765-96A3-EB12496C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- </a:t>
            </a:r>
            <a:r>
              <a:rPr lang="zh-CN" altLang="en-US" dirty="0"/>
              <a:t>远程仓库的使用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4A4C2A-652F-4253-9300-B0CC0538E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10. </a:t>
            </a:r>
            <a:r>
              <a:rPr lang="zh-CN" altLang="en-US" dirty="0"/>
              <a:t>将远程仓库克隆到本地</a:t>
            </a: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5CED2E15-623A-4A1A-981C-6BC9E996C6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打开 </a:t>
            </a:r>
            <a:r>
              <a:rPr lang="en-US" altLang="zh-CN" dirty="0"/>
              <a:t>Git Bash</a:t>
            </a:r>
            <a:r>
              <a:rPr lang="zh-CN" altLang="en-US" dirty="0"/>
              <a:t>，输入如下的命令并回车执行：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85A86F-65C2-4F0A-8088-5330155F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9" y="2506329"/>
            <a:ext cx="7200000" cy="11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0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起步</a:t>
            </a:r>
            <a:endParaRPr lang="en-US" altLang="zh-CN" dirty="0"/>
          </a:p>
          <a:p>
            <a:r>
              <a:rPr lang="en-US" altLang="zh-CN" dirty="0"/>
              <a:t>Git </a:t>
            </a:r>
            <a:r>
              <a:rPr lang="zh-CN" altLang="en-US" dirty="0"/>
              <a:t>基础</a:t>
            </a:r>
            <a:endParaRPr lang="en-US" altLang="zh-CN" dirty="0"/>
          </a:p>
          <a:p>
            <a:r>
              <a:rPr lang="en-US" altLang="zh-CN" dirty="0"/>
              <a:t>Github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Git </a:t>
            </a:r>
            <a:r>
              <a:rPr lang="zh-CN" altLang="en-US" dirty="0">
                <a:solidFill>
                  <a:srgbClr val="C00000"/>
                </a:solidFill>
              </a:rPr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4206769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2EC57-F12F-4993-AF7F-756F50AE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本地分支操作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C0AE6-A903-4480-9C3A-8935A6F40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分支的概念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0A1517-2E49-479C-9BDC-EF00FF568A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1712850"/>
          </a:xfrm>
        </p:spPr>
        <p:txBody>
          <a:bodyPr/>
          <a:lstStyle/>
          <a:p>
            <a:r>
              <a:rPr lang="zh-CN" altLang="en-US" dirty="0"/>
              <a:t>分支就是科幻电影里面的</a:t>
            </a:r>
            <a:r>
              <a:rPr lang="zh-CN" altLang="en-US" dirty="0">
                <a:solidFill>
                  <a:srgbClr val="C00000"/>
                </a:solidFill>
              </a:rPr>
              <a:t>平行宇宙</a:t>
            </a:r>
            <a:r>
              <a:rPr lang="zh-CN" altLang="en-US" dirty="0"/>
              <a:t>，当你正在电脑前努力学习</a:t>
            </a:r>
            <a:r>
              <a:rPr lang="en-US" altLang="zh-CN" dirty="0"/>
              <a:t>Git</a:t>
            </a:r>
            <a:r>
              <a:rPr lang="zh-CN" altLang="en-US" dirty="0"/>
              <a:t>的时候，另一个你正在另一个平行宇宙里努力学习</a:t>
            </a:r>
            <a:r>
              <a:rPr lang="en-US" altLang="zh-CN" dirty="0"/>
              <a:t>SVN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如果两个平行宇宙互不干扰，那对现在的你也没啥影响。</a:t>
            </a:r>
            <a:endParaRPr lang="en-US" altLang="zh-CN" dirty="0"/>
          </a:p>
          <a:p>
            <a:r>
              <a:rPr lang="zh-CN" altLang="en-US" dirty="0"/>
              <a:t>不过，</a:t>
            </a:r>
            <a:r>
              <a:rPr lang="zh-CN" altLang="en-US" dirty="0">
                <a:solidFill>
                  <a:srgbClr val="C00000"/>
                </a:solidFill>
              </a:rPr>
              <a:t>在某个时间点，两个平行宇宙合并了</a:t>
            </a:r>
            <a:r>
              <a:rPr lang="zh-CN" altLang="en-US" dirty="0"/>
              <a:t>，结果，你既学会了</a:t>
            </a:r>
            <a:r>
              <a:rPr lang="en-US" altLang="zh-CN" dirty="0"/>
              <a:t>Git</a:t>
            </a:r>
            <a:r>
              <a:rPr lang="zh-CN" altLang="en-US" dirty="0"/>
              <a:t>又学会了</a:t>
            </a:r>
            <a:r>
              <a:rPr lang="en-US" altLang="zh-CN" dirty="0"/>
              <a:t>SVN</a:t>
            </a:r>
            <a:r>
              <a:rPr lang="zh-CN" altLang="en-US" dirty="0"/>
              <a:t>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20BF30-74D2-45E2-934A-8B37F1D9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149" y="4145718"/>
            <a:ext cx="4785775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1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F187-1557-409D-BC52-ADADFBA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本地分支操作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3517-4185-4B03-B0A8-DE287F364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分支在实际开发中的作用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96044-FB09-4351-A646-16491B7D4B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904982"/>
          </a:xfrm>
        </p:spPr>
        <p:txBody>
          <a:bodyPr/>
          <a:lstStyle/>
          <a:p>
            <a:r>
              <a:rPr lang="zh-CN" altLang="en-US" dirty="0"/>
              <a:t>在进行多人协作开发的时候，为了防止互相干扰，提高协同开发的体验，建议每个开发者都基于分支进行项目功能的开发，例如：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9AE042-FA06-4F21-B24B-CDC68B12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99" y="2894121"/>
            <a:ext cx="8243837" cy="38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F187-1557-409D-BC52-ADADFBA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本地分支操作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3517-4185-4B03-B0A8-DE287F364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master </a:t>
            </a:r>
            <a:r>
              <a:rPr lang="zh-CN" altLang="en-US" dirty="0"/>
              <a:t>主分支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96044-FB09-4351-A646-16491B7D4B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798449"/>
          </a:xfrm>
        </p:spPr>
        <p:txBody>
          <a:bodyPr/>
          <a:lstStyle/>
          <a:p>
            <a:r>
              <a:rPr lang="zh-CN" altLang="en-US" dirty="0"/>
              <a:t>在初始化本地 </a:t>
            </a:r>
            <a:r>
              <a:rPr lang="en-US" altLang="zh-CN" dirty="0"/>
              <a:t>Git </a:t>
            </a:r>
            <a:r>
              <a:rPr lang="zh-CN" altLang="en-US" dirty="0"/>
              <a:t>仓库的时候，</a:t>
            </a:r>
            <a:r>
              <a:rPr lang="en-US" altLang="zh-CN" dirty="0"/>
              <a:t>Git </a:t>
            </a:r>
            <a:r>
              <a:rPr lang="zh-CN" altLang="en-US" dirty="0"/>
              <a:t>默认已经帮我们创建了一个名字叫做 </a:t>
            </a:r>
            <a:r>
              <a:rPr lang="en-US" altLang="zh-CN" dirty="0">
                <a:solidFill>
                  <a:srgbClr val="C00000"/>
                </a:solidFill>
              </a:rPr>
              <a:t>master</a:t>
            </a:r>
            <a:r>
              <a:rPr lang="en-US" altLang="zh-CN" dirty="0"/>
              <a:t> </a:t>
            </a:r>
            <a:r>
              <a:rPr lang="zh-CN" altLang="en-US" dirty="0"/>
              <a:t>的分支。通常我们把这个 </a:t>
            </a:r>
            <a:r>
              <a:rPr lang="en-US" altLang="zh-CN" dirty="0"/>
              <a:t>master </a:t>
            </a:r>
            <a:r>
              <a:rPr lang="zh-CN" altLang="en-US" dirty="0"/>
              <a:t>分支叫做</a:t>
            </a:r>
            <a:r>
              <a:rPr lang="zh-CN" altLang="en-US" dirty="0">
                <a:solidFill>
                  <a:srgbClr val="C00000"/>
                </a:solidFill>
              </a:rPr>
              <a:t>主分支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A5E367-F623-49AE-81ED-B9C98FD5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08" y="2864069"/>
            <a:ext cx="7986384" cy="28441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2C3B38-C69C-40EF-ABB2-A0DA6C98993E}"/>
              </a:ext>
            </a:extLst>
          </p:cNvPr>
          <p:cNvSpPr txBox="1"/>
          <p:nvPr/>
        </p:nvSpPr>
        <p:spPr>
          <a:xfrm>
            <a:off x="838200" y="5761602"/>
            <a:ext cx="953091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在实际工作中，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master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主分支的作用是：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用来保存和记录整个项目已完成的功能代码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因此，不允许程序员直接在 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master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分支上修改代码，因为这样做的风险太高，容易导致整个项目崩溃。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33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</a:t>
            </a:r>
            <a:r>
              <a:rPr lang="zh-CN" altLang="en-US" dirty="0"/>
              <a:t>关于版本控制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>
                <a:solidFill>
                  <a:srgbClr val="C00000"/>
                </a:solidFill>
              </a:rPr>
              <a:t>本地</a:t>
            </a:r>
            <a:r>
              <a:rPr lang="zh-CN" altLang="en-US" dirty="0"/>
              <a:t>版本控制系统</a:t>
            </a:r>
          </a:p>
        </p:txBody>
      </p:sp>
      <p:pic>
        <p:nvPicPr>
          <p:cNvPr id="1026" name="Picture 2" descr="本地版本控制图解">
            <a:extLst>
              <a:ext uri="{FF2B5EF4-FFF2-40B4-BE49-F238E27FC236}">
                <a16:creationId xmlns:a16="http://schemas.microsoft.com/office/drawing/2014/main" id="{5390FD28-8FCD-42FF-BCAC-52B2A712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" y="1989138"/>
            <a:ext cx="4941148" cy="421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1CB438DE-376E-45EE-8803-5EA347F8C5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989138"/>
            <a:ext cx="4941148" cy="4219575"/>
          </a:xfrm>
        </p:spPr>
        <p:txBody>
          <a:bodyPr/>
          <a:lstStyle/>
          <a:p>
            <a:r>
              <a:rPr lang="zh-CN" altLang="en-US" dirty="0"/>
              <a:t>特点：</a:t>
            </a:r>
            <a:endParaRPr lang="en-US" altLang="zh-CN" dirty="0"/>
          </a:p>
          <a:p>
            <a:r>
              <a:rPr lang="zh-CN" altLang="en-US" dirty="0"/>
              <a:t>使用软件来记录文件的不同版本，提高了工作效率，降低了手动维护版本的出错率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单机运行，不支持多人协作开发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版本数据库故障后，所有历史更新记录会丢失</a:t>
            </a:r>
          </a:p>
        </p:txBody>
      </p:sp>
    </p:spTree>
    <p:extLst>
      <p:ext uri="{BB962C8B-B14F-4D97-AF65-F5344CB8AC3E}">
        <p14:creationId xmlns:p14="http://schemas.microsoft.com/office/powerpoint/2010/main" val="112050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F187-1557-409D-BC52-ADADFBA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本地分支操作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3517-4185-4B03-B0A8-DE287F364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功能分支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96044-FB09-4351-A646-16491B7D4B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845675" cy="1313354"/>
          </a:xfrm>
        </p:spPr>
        <p:txBody>
          <a:bodyPr/>
          <a:lstStyle/>
          <a:p>
            <a:r>
              <a:rPr lang="zh-CN" altLang="en-US" dirty="0"/>
              <a:t>由于程序员不能直接在 </a:t>
            </a:r>
            <a:r>
              <a:rPr lang="en-US" altLang="zh-CN" dirty="0"/>
              <a:t>master </a:t>
            </a:r>
            <a:r>
              <a:rPr lang="zh-CN" altLang="en-US" dirty="0"/>
              <a:t>分支上进行功能的开发，所以就有了</a:t>
            </a:r>
            <a:r>
              <a:rPr lang="zh-CN" altLang="en-US" dirty="0">
                <a:solidFill>
                  <a:srgbClr val="C00000"/>
                </a:solidFill>
              </a:rPr>
              <a:t>功能分支</a:t>
            </a:r>
            <a:r>
              <a:rPr lang="zh-CN" altLang="en-US" dirty="0"/>
              <a:t>的概念。</a:t>
            </a:r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功能分支</a:t>
            </a:r>
            <a:r>
              <a:rPr lang="zh-CN" altLang="en-US" dirty="0"/>
              <a:t>指的是</a:t>
            </a:r>
            <a:r>
              <a:rPr lang="zh-CN" altLang="en-US" dirty="0">
                <a:solidFill>
                  <a:srgbClr val="C00000"/>
                </a:solidFill>
              </a:rPr>
              <a:t>专门用来开发新功能的分支</a:t>
            </a:r>
            <a:r>
              <a:rPr lang="zh-CN" altLang="en-US" dirty="0"/>
              <a:t>，它是临时从 </a:t>
            </a:r>
            <a:r>
              <a:rPr lang="en-US" altLang="zh-CN" dirty="0"/>
              <a:t>master </a:t>
            </a:r>
            <a:r>
              <a:rPr lang="zh-CN" altLang="en-US" dirty="0"/>
              <a:t>主分支上分叉出来的，当新功能开发且测试完毕后，最终需要合并到 </a:t>
            </a:r>
            <a:r>
              <a:rPr lang="en-US" altLang="zh-CN" dirty="0"/>
              <a:t>master </a:t>
            </a:r>
            <a:r>
              <a:rPr lang="zh-CN" altLang="en-US" dirty="0"/>
              <a:t>主分支上，如图所示：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749688-8D3F-4EA0-8E6B-CF569D15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96" y="3302495"/>
            <a:ext cx="9572597" cy="34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9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F187-1557-409D-BC52-ADADFBA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本地分支操作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3517-4185-4B03-B0A8-DE287F364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查看分支列表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96044-FB09-4351-A646-16491B7D4B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845675" cy="517190"/>
          </a:xfrm>
        </p:spPr>
        <p:txBody>
          <a:bodyPr/>
          <a:lstStyle/>
          <a:p>
            <a:r>
              <a:rPr lang="zh-CN" altLang="en-US" dirty="0"/>
              <a:t>使用如下的命令，可以查看当前 </a:t>
            </a:r>
            <a:r>
              <a:rPr lang="en-US" altLang="zh-CN" dirty="0"/>
              <a:t>Git  </a:t>
            </a:r>
            <a:r>
              <a:rPr lang="zh-CN" altLang="en-US" dirty="0"/>
              <a:t>仓库中所有的分支列表：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4A7426-BF5F-4314-8F63-4F0EC1DC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96" y="2506330"/>
            <a:ext cx="7200000" cy="110117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CA2A31D-3A45-42F8-8661-1726424EADB9}"/>
              </a:ext>
            </a:extLst>
          </p:cNvPr>
          <p:cNvGrpSpPr/>
          <p:nvPr/>
        </p:nvGrpSpPr>
        <p:grpSpPr>
          <a:xfrm>
            <a:off x="984869" y="5667216"/>
            <a:ext cx="5193990" cy="517190"/>
            <a:chOff x="558740" y="3634141"/>
            <a:chExt cx="5193990" cy="517190"/>
          </a:xfrm>
        </p:grpSpPr>
        <p:sp>
          <p:nvSpPr>
            <p:cNvPr id="7" name="文本占位符 3">
              <a:extLst>
                <a:ext uri="{FF2B5EF4-FFF2-40B4-BE49-F238E27FC236}">
                  <a16:creationId xmlns:a16="http://schemas.microsoft.com/office/drawing/2014/main" id="{60C0BAA4-0E8A-48AB-8FB5-068AEC459DD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34141"/>
              <a:ext cx="4914530" cy="517190"/>
            </a:xfrm>
            <a:prstGeom prst="rect">
              <a:avLst/>
            </a:prstGeom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575" indent="-38099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3962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7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注意：分支名字前面的 </a:t>
              </a:r>
              <a:r>
                <a:rPr lang="zh-CN" altLang="en-US" b="1" dirty="0">
                  <a:solidFill>
                    <a:srgbClr val="C00000"/>
                  </a:solidFill>
                </a:rPr>
                <a:t>*</a:t>
              </a:r>
              <a:r>
                <a:rPr lang="zh-CN" altLang="en-US" dirty="0">
                  <a:solidFill>
                    <a:srgbClr val="C00000"/>
                  </a:solidFill>
                </a:rPr>
                <a:t> </a:t>
              </a:r>
              <a:r>
                <a:rPr lang="zh-CN" altLang="en-US" dirty="0"/>
                <a:t>号表示</a:t>
              </a:r>
              <a:r>
                <a:rPr lang="zh-CN" altLang="en-US" dirty="0">
                  <a:solidFill>
                    <a:srgbClr val="C00000"/>
                  </a:solidFill>
                </a:rPr>
                <a:t>当前所处的分支</a:t>
              </a:r>
              <a:r>
                <a:rPr lang="zh-CN" altLang="en-US" dirty="0"/>
                <a:t>。</a:t>
              </a:r>
              <a:endParaRPr lang="en-US" altLang="zh-CN" dirty="0"/>
            </a:p>
          </p:txBody>
        </p:sp>
        <p:sp>
          <p:nvSpPr>
            <p:cNvPr id="8" name="Shape 2401">
              <a:extLst>
                <a:ext uri="{FF2B5EF4-FFF2-40B4-BE49-F238E27FC236}">
                  <a16:creationId xmlns:a16="http://schemas.microsoft.com/office/drawing/2014/main" id="{5ACDA025-2D7A-4700-8C92-4FD8C95C165E}"/>
                </a:ext>
              </a:extLst>
            </p:cNvPr>
            <p:cNvSpPr/>
            <p:nvPr/>
          </p:nvSpPr>
          <p:spPr>
            <a:xfrm>
              <a:off x="558740" y="3753006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643ABF77-B85F-4488-88A6-5FE123030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69" y="4196308"/>
            <a:ext cx="7200000" cy="1349003"/>
          </a:xfrm>
          <a:prstGeom prst="rect">
            <a:avLst/>
          </a:prstGeom>
        </p:spPr>
      </p:pic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05067DD5-7BB3-498F-879A-334D46D08D00}"/>
              </a:ext>
            </a:extLst>
          </p:cNvPr>
          <p:cNvSpPr txBox="1">
            <a:spLocks/>
          </p:cNvSpPr>
          <p:nvPr/>
        </p:nvSpPr>
        <p:spPr>
          <a:xfrm>
            <a:off x="838200" y="3660063"/>
            <a:ext cx="9845675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运行的结果如下所示：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139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F187-1557-409D-BC52-ADADFBA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本地分支操作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3517-4185-4B03-B0A8-DE287F364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创建新分支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96044-FB09-4351-A646-16491B7D4B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845675" cy="517190"/>
          </a:xfrm>
        </p:spPr>
        <p:txBody>
          <a:bodyPr/>
          <a:lstStyle/>
          <a:p>
            <a:r>
              <a:rPr lang="zh-CN" altLang="en-US" dirty="0"/>
              <a:t>使用如下的命令，可以</a:t>
            </a:r>
            <a:r>
              <a:rPr lang="zh-CN" altLang="en-US" dirty="0">
                <a:solidFill>
                  <a:srgbClr val="C00000"/>
                </a:solidFill>
              </a:rPr>
              <a:t>基于当前分支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创建一个新的分支</a:t>
            </a:r>
            <a:r>
              <a:rPr lang="zh-CN" altLang="en-US" dirty="0"/>
              <a:t>，此时，新分支中的代码和当前分支完全一样：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1B77A6-E6A1-4136-B172-92344C9F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9" y="2506330"/>
            <a:ext cx="7200000" cy="1101177"/>
          </a:xfrm>
          <a:prstGeom prst="rect">
            <a:avLst/>
          </a:prstGeom>
        </p:spPr>
      </p:pic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25F790F9-824E-4DE0-84E8-25700F5437E9}"/>
              </a:ext>
            </a:extLst>
          </p:cNvPr>
          <p:cNvSpPr txBox="1">
            <a:spLocks/>
          </p:cNvSpPr>
          <p:nvPr/>
        </p:nvSpPr>
        <p:spPr>
          <a:xfrm>
            <a:off x="838199" y="3634141"/>
            <a:ext cx="9845675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图示如下：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490E227-4FD9-475E-B434-EFC33421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9" y="4177965"/>
            <a:ext cx="7200000" cy="18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7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F187-1557-409D-BC52-ADADFBA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本地分支操作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3517-4185-4B03-B0A8-DE287F364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切换分支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96044-FB09-4351-A646-16491B7D4B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845675" cy="517190"/>
          </a:xfrm>
        </p:spPr>
        <p:txBody>
          <a:bodyPr/>
          <a:lstStyle/>
          <a:p>
            <a:r>
              <a:rPr lang="zh-CN" altLang="en-US" dirty="0"/>
              <a:t>使用如下的命令，可以</a:t>
            </a:r>
            <a:r>
              <a:rPr lang="zh-CN" altLang="en-US" dirty="0">
                <a:solidFill>
                  <a:srgbClr val="C00000"/>
                </a:solidFill>
              </a:rPr>
              <a:t>切换到指定的分支上</a:t>
            </a:r>
            <a:r>
              <a:rPr lang="zh-CN" altLang="en-US" dirty="0"/>
              <a:t>进行开发：</a:t>
            </a:r>
            <a:endParaRPr lang="en-US" altLang="zh-CN" dirty="0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25F790F9-824E-4DE0-84E8-25700F5437E9}"/>
              </a:ext>
            </a:extLst>
          </p:cNvPr>
          <p:cNvSpPr txBox="1">
            <a:spLocks/>
          </p:cNvSpPr>
          <p:nvPr/>
        </p:nvSpPr>
        <p:spPr>
          <a:xfrm>
            <a:off x="838200" y="3634141"/>
            <a:ext cx="7310318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图示如下：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766E0A-E71E-4172-B327-34DC6A581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8" y="2506330"/>
            <a:ext cx="7200000" cy="11011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5B8DD7-BF91-4289-B9BA-9EE53F4E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7" y="4151331"/>
            <a:ext cx="7200000" cy="23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3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F187-1557-409D-BC52-ADADFBA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本地分支操作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3517-4185-4B03-B0A8-DE287F364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 </a:t>
            </a:r>
            <a:r>
              <a:rPr lang="zh-CN" altLang="en-US" dirty="0"/>
              <a:t>分支的快速创建和切换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96044-FB09-4351-A646-16491B7D4B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845675" cy="517190"/>
          </a:xfrm>
        </p:spPr>
        <p:txBody>
          <a:bodyPr/>
          <a:lstStyle/>
          <a:p>
            <a:r>
              <a:rPr lang="zh-CN" altLang="en-US" dirty="0"/>
              <a:t>使用如下的命令，可以</a:t>
            </a:r>
            <a:r>
              <a:rPr lang="zh-CN" altLang="en-US" dirty="0">
                <a:solidFill>
                  <a:srgbClr val="C00000"/>
                </a:solidFill>
              </a:rPr>
              <a:t>创建指定名称的新分支</a:t>
            </a:r>
            <a:r>
              <a:rPr lang="zh-CN" altLang="en-US" dirty="0"/>
              <a:t>，并</a:t>
            </a:r>
            <a:r>
              <a:rPr lang="zh-CN" altLang="en-US" dirty="0">
                <a:solidFill>
                  <a:srgbClr val="C00000"/>
                </a:solidFill>
              </a:rPr>
              <a:t>立即切换到新分支</a:t>
            </a:r>
            <a:r>
              <a:rPr lang="zh-CN" altLang="en-US" dirty="0"/>
              <a:t>上：</a:t>
            </a:r>
            <a:endParaRPr lang="en-US" altLang="zh-CN" dirty="0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25F790F9-824E-4DE0-84E8-25700F5437E9}"/>
              </a:ext>
            </a:extLst>
          </p:cNvPr>
          <p:cNvSpPr txBox="1">
            <a:spLocks/>
          </p:cNvSpPr>
          <p:nvPr/>
        </p:nvSpPr>
        <p:spPr>
          <a:xfrm>
            <a:off x="838200" y="4050701"/>
            <a:ext cx="7310318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图示如下：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1D1EF8-4E9D-4168-82A4-2E061C17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4" y="4518817"/>
            <a:ext cx="6476400" cy="22021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4FC24F-0F71-448E-8FC2-2DFF2A6E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5" y="2496086"/>
            <a:ext cx="6477561" cy="15546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F76CC22-039D-4C54-80C8-EDB005E0A69A}"/>
              </a:ext>
            </a:extLst>
          </p:cNvPr>
          <p:cNvSpPr txBox="1"/>
          <p:nvPr/>
        </p:nvSpPr>
        <p:spPr>
          <a:xfrm>
            <a:off x="7542923" y="4805304"/>
            <a:ext cx="3367733" cy="19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checkout -b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分支名称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是下面两条命令的简写形式：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branch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分支名称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checkout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分支名称</a:t>
            </a:r>
          </a:p>
        </p:txBody>
      </p:sp>
    </p:spTree>
    <p:extLst>
      <p:ext uri="{BB962C8B-B14F-4D97-AF65-F5344CB8AC3E}">
        <p14:creationId xmlns:p14="http://schemas.microsoft.com/office/powerpoint/2010/main" val="25054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F187-1557-409D-BC52-ADADFBA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本地分支操作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3517-4185-4B03-B0A8-DE287F364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9. </a:t>
            </a:r>
            <a:r>
              <a:rPr lang="zh-CN" altLang="en-US" dirty="0"/>
              <a:t>合并分支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96044-FB09-4351-A646-16491B7D4B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845675" cy="517190"/>
          </a:xfrm>
        </p:spPr>
        <p:txBody>
          <a:bodyPr/>
          <a:lstStyle/>
          <a:p>
            <a:r>
              <a:rPr lang="zh-CN" altLang="en-US" dirty="0"/>
              <a:t>功能分支的代码开发测试完毕之后，可以使用如下的命令，将完成后的代码合并到 </a:t>
            </a:r>
            <a:r>
              <a:rPr lang="en-US" altLang="zh-CN" dirty="0"/>
              <a:t>master </a:t>
            </a:r>
            <a:r>
              <a:rPr lang="zh-CN" altLang="en-US" dirty="0"/>
              <a:t>主分支上：</a:t>
            </a:r>
            <a:endParaRPr lang="en-US" altLang="zh-CN" dirty="0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25F790F9-824E-4DE0-84E8-25700F5437E9}"/>
              </a:ext>
            </a:extLst>
          </p:cNvPr>
          <p:cNvSpPr txBox="1">
            <a:spLocks/>
          </p:cNvSpPr>
          <p:nvPr/>
        </p:nvSpPr>
        <p:spPr>
          <a:xfrm>
            <a:off x="838200" y="4256706"/>
            <a:ext cx="7310318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图示如下：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605CF3-6319-4D5C-99D1-BA642FB8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66" y="2443501"/>
            <a:ext cx="6476400" cy="18221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D8F956-C2BB-4880-82D7-B9ACBB95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66" y="4773896"/>
            <a:ext cx="6476400" cy="19213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9CF204A-9C73-4D53-9982-F93F53349F74}"/>
              </a:ext>
            </a:extLst>
          </p:cNvPr>
          <p:cNvSpPr txBox="1"/>
          <p:nvPr/>
        </p:nvSpPr>
        <p:spPr>
          <a:xfrm>
            <a:off x="7530132" y="5086110"/>
            <a:ext cx="3715902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合并分支时的注意点：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假设要把 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分支的代码合并到 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分支，则必须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先切换到 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分支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上，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再运行 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merge 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命令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，来合并 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分支！</a:t>
            </a:r>
          </a:p>
        </p:txBody>
      </p:sp>
    </p:spTree>
    <p:extLst>
      <p:ext uri="{BB962C8B-B14F-4D97-AF65-F5344CB8AC3E}">
        <p14:creationId xmlns:p14="http://schemas.microsoft.com/office/powerpoint/2010/main" val="322431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F187-1557-409D-BC52-ADADFBA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本地分支操作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3517-4185-4B03-B0A8-DE287F364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9. </a:t>
            </a:r>
            <a:r>
              <a:rPr lang="zh-CN" altLang="en-US" dirty="0"/>
              <a:t>删除分支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96044-FB09-4351-A646-16491B7D4B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845675" cy="517190"/>
          </a:xfrm>
        </p:spPr>
        <p:txBody>
          <a:bodyPr/>
          <a:lstStyle/>
          <a:p>
            <a:r>
              <a:rPr lang="zh-CN" altLang="en-US" dirty="0"/>
              <a:t>当把功能分支的代码合并到 </a:t>
            </a:r>
            <a:r>
              <a:rPr lang="en-US" altLang="zh-CN" dirty="0"/>
              <a:t>master </a:t>
            </a:r>
            <a:r>
              <a:rPr lang="zh-CN" altLang="en-US" dirty="0"/>
              <a:t>主分支上以后，就可以使用如下的命令，删除对应的功能分支：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498862-C2AD-40EA-83D2-316FAE6A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9" y="2476044"/>
            <a:ext cx="7200000" cy="1101177"/>
          </a:xfrm>
          <a:prstGeom prst="rect">
            <a:avLst/>
          </a:prstGeom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A1FF7D0D-1817-4D50-BF93-08AF0214DBB6}"/>
              </a:ext>
            </a:extLst>
          </p:cNvPr>
          <p:cNvSpPr txBox="1">
            <a:spLocks/>
          </p:cNvSpPr>
          <p:nvPr/>
        </p:nvSpPr>
        <p:spPr>
          <a:xfrm>
            <a:off x="838200" y="3595225"/>
            <a:ext cx="7310318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图示如下：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7ADAD0-B0F8-4D66-8CBA-EA0898B21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9" y="4130418"/>
            <a:ext cx="7200000" cy="23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7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F187-1557-409D-BC52-ADADFBA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本地分支操作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3517-4185-4B03-B0A8-DE287F364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10. </a:t>
            </a:r>
            <a:r>
              <a:rPr lang="zh-CN" altLang="en-US" dirty="0"/>
              <a:t>遇到冲突时的分支合并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96044-FB09-4351-A646-16491B7D4B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10054701" cy="913858"/>
          </a:xfrm>
        </p:spPr>
        <p:txBody>
          <a:bodyPr/>
          <a:lstStyle/>
          <a:p>
            <a:r>
              <a:rPr lang="zh-CN" altLang="en-US" dirty="0"/>
              <a:t>如果</a:t>
            </a:r>
            <a:r>
              <a:rPr lang="zh-CN" altLang="en-US" dirty="0">
                <a:solidFill>
                  <a:srgbClr val="C00000"/>
                </a:solidFill>
              </a:rPr>
              <a:t>在两个不同的分支中</a:t>
            </a:r>
            <a:r>
              <a:rPr lang="zh-CN" altLang="en-US" dirty="0"/>
              <a:t>，对</a:t>
            </a:r>
            <a:r>
              <a:rPr lang="zh-CN" altLang="en-US" dirty="0">
                <a:solidFill>
                  <a:srgbClr val="C00000"/>
                </a:solidFill>
              </a:rPr>
              <a:t>同一个文件</a:t>
            </a:r>
            <a:r>
              <a:rPr lang="zh-CN" altLang="en-US" dirty="0"/>
              <a:t>进行了</a:t>
            </a:r>
            <a:r>
              <a:rPr lang="zh-CN" altLang="en-US" dirty="0">
                <a:solidFill>
                  <a:srgbClr val="C00000"/>
                </a:solidFill>
              </a:rPr>
              <a:t>不同的修改</a:t>
            </a:r>
            <a:r>
              <a:rPr lang="zh-CN" altLang="en-US" dirty="0"/>
              <a:t>，</a:t>
            </a:r>
            <a:r>
              <a:rPr lang="en-US" altLang="zh-CN" dirty="0"/>
              <a:t>Git </a:t>
            </a:r>
            <a:r>
              <a:rPr lang="zh-CN" altLang="en-US" dirty="0"/>
              <a:t>就没法干净的合并它们。 此时，我们需要打开这些包含冲突的文件然后</a:t>
            </a:r>
            <a:r>
              <a:rPr lang="zh-CN" altLang="en-US" b="1" dirty="0">
                <a:solidFill>
                  <a:srgbClr val="C00000"/>
                </a:solidFill>
              </a:rPr>
              <a:t>手动解决冲突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4A58-D7E3-4B53-B718-66125E68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97" y="2884902"/>
            <a:ext cx="7200000" cy="29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515BF-7BA9-4615-A9FD-B522CC3B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远程分支操作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560E08-1BEF-4AE4-89A1-F46A77CFE0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将本地分支推送到远程仓库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10C2BB-0886-4E87-A785-AF86EDC3C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dirty="0"/>
              <a:t>如果是</a:t>
            </a:r>
            <a:r>
              <a:rPr lang="zh-CN" altLang="en-US" b="1" dirty="0">
                <a:solidFill>
                  <a:srgbClr val="C00000"/>
                </a:solidFill>
              </a:rPr>
              <a:t>第一次</a:t>
            </a:r>
            <a:r>
              <a:rPr lang="zh-CN" altLang="en-US" dirty="0"/>
              <a:t>将本地分支推送到远程仓库，需要运行如下的命令：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C70446-3CE1-40B7-8FD1-D6425FC9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42" y="2506329"/>
            <a:ext cx="7200000" cy="32950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045467-83F2-4E49-9A2C-CB9703FC35FF}"/>
              </a:ext>
            </a:extLst>
          </p:cNvPr>
          <p:cNvSpPr txBox="1"/>
          <p:nvPr/>
        </p:nvSpPr>
        <p:spPr>
          <a:xfrm>
            <a:off x="880042" y="5921407"/>
            <a:ext cx="8669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注意：第一次推送分支需要带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-u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，此后可以直接使用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push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推送代码到远程分支。</a:t>
            </a:r>
          </a:p>
        </p:txBody>
      </p:sp>
    </p:spTree>
    <p:extLst>
      <p:ext uri="{BB962C8B-B14F-4D97-AF65-F5344CB8AC3E}">
        <p14:creationId xmlns:p14="http://schemas.microsoft.com/office/powerpoint/2010/main" val="266478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A7C67-0AB2-4E64-9C52-C0D52948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远程分支操作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3AB421-2B0C-4815-9F03-3DCBACB09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查看远程仓库中所有的分支列表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59AF95-7B54-4A13-9D3E-E4FB3CBBC5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通过如下的命令，可以查看远程仓库中，所有的分支列表的信息：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DA874C-B45B-49B8-8D8C-95EA8FDA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41" y="2504456"/>
            <a:ext cx="7200000" cy="11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</a:t>
            </a:r>
            <a:r>
              <a:rPr lang="zh-CN" altLang="en-US" dirty="0"/>
              <a:t>关于版本控制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>
                <a:solidFill>
                  <a:srgbClr val="C00000"/>
                </a:solidFill>
              </a:rPr>
              <a:t>集中化</a:t>
            </a:r>
            <a:r>
              <a:rPr lang="zh-CN" altLang="en-US" dirty="0"/>
              <a:t>的版本控制系统</a:t>
            </a: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1CB438DE-376E-45EE-8803-5EA347F8C5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989138"/>
            <a:ext cx="4941148" cy="4219575"/>
          </a:xfrm>
        </p:spPr>
        <p:txBody>
          <a:bodyPr/>
          <a:lstStyle/>
          <a:p>
            <a:r>
              <a:rPr lang="zh-CN" altLang="en-US" dirty="0"/>
              <a:t>特点：基于</a:t>
            </a:r>
            <a:r>
              <a:rPr lang="zh-CN" altLang="en-US" dirty="0">
                <a:solidFill>
                  <a:srgbClr val="C00000"/>
                </a:solidFill>
              </a:rPr>
              <a:t>服务器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客户端</a:t>
            </a:r>
            <a:r>
              <a:rPr lang="zh-CN" altLang="en-US" dirty="0"/>
              <a:t>的运行模式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服务器保存文件的所有更新记录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客户端</a:t>
            </a:r>
            <a:r>
              <a:rPr lang="zh-CN" altLang="en-US" dirty="0">
                <a:solidFill>
                  <a:srgbClr val="C00000"/>
                </a:solidFill>
              </a:rPr>
              <a:t>只保留最新的文件版本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r>
              <a:rPr lang="zh-CN" altLang="en-US" dirty="0"/>
              <a:t>优点：联网运行，支持多人协作开发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不支持离线提交版本更新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中心服务器崩溃后，所有人无法正常工作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版本数据库故障后，所有历史更新记录会丢失</a:t>
            </a:r>
            <a:endParaRPr lang="en-US" altLang="zh-CN" dirty="0"/>
          </a:p>
        </p:txBody>
      </p:sp>
      <p:pic>
        <p:nvPicPr>
          <p:cNvPr id="2050" name="Picture 2" descr="集中化的版本控制图解">
            <a:extLst>
              <a:ext uri="{FF2B5EF4-FFF2-40B4-BE49-F238E27FC236}">
                <a16:creationId xmlns:a16="http://schemas.microsoft.com/office/drawing/2014/main" id="{4DBDBAE4-2116-4DBC-B2AD-F1A27567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4" y="2106360"/>
            <a:ext cx="4997620" cy="347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03813A1-F968-4B42-AB9F-DAD800EB06D8}"/>
              </a:ext>
            </a:extLst>
          </p:cNvPr>
          <p:cNvGrpSpPr/>
          <p:nvPr/>
        </p:nvGrpSpPr>
        <p:grpSpPr>
          <a:xfrm>
            <a:off x="2346064" y="5828024"/>
            <a:ext cx="2550230" cy="338554"/>
            <a:chOff x="2019493" y="5899706"/>
            <a:chExt cx="2550230" cy="338554"/>
          </a:xfrm>
        </p:grpSpPr>
        <p:sp>
          <p:nvSpPr>
            <p:cNvPr id="7" name="Shape 2399">
              <a:extLst>
                <a:ext uri="{FF2B5EF4-FFF2-40B4-BE49-F238E27FC236}">
                  <a16:creationId xmlns:a16="http://schemas.microsoft.com/office/drawing/2014/main" id="{76E21411-273F-465D-9E06-D6F1553A13AF}"/>
                </a:ext>
              </a:extLst>
            </p:cNvPr>
            <p:cNvSpPr/>
            <p:nvPr/>
          </p:nvSpPr>
          <p:spPr>
            <a:xfrm>
              <a:off x="2019493" y="5929254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9D02EBE-5347-4730-A367-E9C3B671C82B}"/>
                </a:ext>
              </a:extLst>
            </p:cNvPr>
            <p:cNvSpPr txBox="1"/>
            <p:nvPr/>
          </p:nvSpPr>
          <p:spPr>
            <a:xfrm>
              <a:off x="2321045" y="5899706"/>
              <a:ext cx="2248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典型代表：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SVN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8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A7C67-0AB2-4E64-9C52-C0D52948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远程分支操作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3AB421-2B0C-4815-9F03-3DCBACB09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跟踪分支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59AF95-7B54-4A13-9D3E-E4FB3CBBC5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dirty="0"/>
              <a:t>跟踪分支指的是：从远程仓库中，把远程分支下载到本地仓库中。需要运行的命令如下：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548498-F6BF-437B-863E-E2A07D90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41" y="2496601"/>
            <a:ext cx="7200000" cy="36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A7C67-0AB2-4E64-9C52-C0D52948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远程分支操作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3AB421-2B0C-4815-9F03-3DCBACB09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拉取远程分支的最新的代码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59AF95-7B54-4A13-9D3E-E4FB3CBBC5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dirty="0"/>
              <a:t>可以使用如下的命令，把远程分支最新的代码下载到本地对应的分支中：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9C79E3-24BA-48DF-B0E2-EFF9F3BA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9" y="2506329"/>
            <a:ext cx="7200000" cy="140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9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A7C67-0AB2-4E64-9C52-C0D52948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分支 </a:t>
            </a:r>
            <a:r>
              <a:rPr lang="en-US" altLang="zh-CN" dirty="0"/>
              <a:t>- </a:t>
            </a:r>
            <a:r>
              <a:rPr lang="zh-CN" altLang="en-US" dirty="0"/>
              <a:t>远程分支操作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3AB421-2B0C-4815-9F03-3DCBACB09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删除远程分支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59AF95-7B54-4A13-9D3E-E4FB3CBBC5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dirty="0"/>
              <a:t>可以使用如下的命令，删除远程仓库中指定的分支：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A35611-3C2A-48CA-AFE3-B85855BF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96" y="2506329"/>
            <a:ext cx="7200000" cy="20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68890-94B4-45AC-8B2A-DD73C0CE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B49B92-55A3-47BB-8818-83C18FDC5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559" y="1261240"/>
            <a:ext cx="5760538" cy="5359969"/>
          </a:xfrm>
        </p:spPr>
        <p:txBody>
          <a:bodyPr/>
          <a:lstStyle/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solidFill>
                  <a:srgbClr val="C00000"/>
                </a:solidFill>
              </a:rPr>
              <a:t>能够掌握 </a:t>
            </a:r>
            <a:r>
              <a:rPr lang="en-US" altLang="zh-CN" sz="1600" dirty="0">
                <a:solidFill>
                  <a:srgbClr val="C00000"/>
                </a:solidFill>
              </a:rPr>
              <a:t>Git </a:t>
            </a:r>
            <a:r>
              <a:rPr lang="zh-CN" altLang="en-US" sz="1600" dirty="0">
                <a:solidFill>
                  <a:srgbClr val="C00000"/>
                </a:solidFill>
              </a:rPr>
              <a:t>中基本命令的使用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init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add .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commit –m "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提交消息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status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status -s</a:t>
            </a:r>
            <a:endParaRPr lang="zh-CN" altLang="en-US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buAutoNum type="circleNumDbPlain"/>
            </a:pPr>
            <a:r>
              <a:rPr lang="zh-CN" altLang="en-US" sz="1600" dirty="0">
                <a:solidFill>
                  <a:srgbClr val="C00000"/>
                </a:solidFill>
              </a:rPr>
              <a:t>能够使用 </a:t>
            </a:r>
            <a:r>
              <a:rPr lang="en-US" altLang="zh-CN" sz="1600" dirty="0">
                <a:solidFill>
                  <a:srgbClr val="C00000"/>
                </a:solidFill>
              </a:rPr>
              <a:t>Github </a:t>
            </a:r>
            <a:r>
              <a:rPr lang="zh-CN" altLang="en-US" sz="1600" dirty="0">
                <a:solidFill>
                  <a:srgbClr val="C00000"/>
                </a:solidFill>
              </a:rPr>
              <a:t>创建和维护远程仓库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能够配置 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Github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 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SSH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访问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能够将本地仓库上传到 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Github</a:t>
            </a:r>
            <a:endParaRPr lang="zh-CN" altLang="en-US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buAutoNum type="circleNumDbPlain"/>
            </a:pPr>
            <a:r>
              <a:rPr lang="zh-CN" altLang="en-US" sz="1600" dirty="0">
                <a:solidFill>
                  <a:srgbClr val="C00000"/>
                </a:solidFill>
              </a:rPr>
              <a:t>能够掌握 </a:t>
            </a:r>
            <a:r>
              <a:rPr lang="en-US" altLang="zh-CN" sz="1600" dirty="0">
                <a:solidFill>
                  <a:srgbClr val="C00000"/>
                </a:solidFill>
              </a:rPr>
              <a:t>Git </a:t>
            </a:r>
            <a:r>
              <a:rPr lang="zh-CN" altLang="en-US" sz="1600" dirty="0">
                <a:solidFill>
                  <a:srgbClr val="C00000"/>
                </a:solidFill>
              </a:rPr>
              <a:t>分支的基本使用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checkout -b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新分支名称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push -u origin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新分支名称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checkout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分支名称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git branch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6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4C76-1A71-45A7-931B-EEE9BFA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 </a:t>
            </a:r>
            <a:r>
              <a:rPr lang="en-US" altLang="zh-CN" dirty="0"/>
              <a:t>- </a:t>
            </a:r>
            <a:r>
              <a:rPr lang="zh-CN" altLang="en-US" dirty="0"/>
              <a:t>关于版本控制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17F3B-AB46-4CE5-BEE3-6BE89311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>
                <a:solidFill>
                  <a:srgbClr val="C00000"/>
                </a:solidFill>
              </a:rPr>
              <a:t>分布式</a:t>
            </a:r>
            <a:r>
              <a:rPr lang="zh-CN" altLang="en-US" dirty="0"/>
              <a:t>版本控制系统</a:t>
            </a: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1CB438DE-376E-45EE-8803-5EA347F8C5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240" y="1989139"/>
            <a:ext cx="6102221" cy="3347972"/>
          </a:xfrm>
        </p:spPr>
        <p:txBody>
          <a:bodyPr/>
          <a:lstStyle/>
          <a:p>
            <a:r>
              <a:rPr lang="zh-CN" altLang="en-US" dirty="0"/>
              <a:t>特点：基于</a:t>
            </a:r>
            <a:r>
              <a:rPr lang="zh-CN" altLang="en-US" dirty="0">
                <a:solidFill>
                  <a:srgbClr val="C00000"/>
                </a:solidFill>
              </a:rPr>
              <a:t>服务器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客户端</a:t>
            </a:r>
            <a:r>
              <a:rPr lang="zh-CN" altLang="en-US" dirty="0"/>
              <a:t>的运行模式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服务器保存文件的所有更新版本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</a:rPr>
              <a:t>客户端是服务器的完整备份</a:t>
            </a:r>
            <a:r>
              <a:rPr lang="zh-CN" altLang="en-US" dirty="0"/>
              <a:t>，并不是只保留文件的最新版本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联网运行，支持多人协作开发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客户端</a:t>
            </a:r>
            <a:r>
              <a:rPr lang="zh-CN" altLang="en-US" dirty="0">
                <a:solidFill>
                  <a:srgbClr val="C00000"/>
                </a:solidFill>
              </a:rPr>
              <a:t>断网</a:t>
            </a:r>
            <a:r>
              <a:rPr lang="zh-CN" altLang="en-US" dirty="0"/>
              <a:t>后</a:t>
            </a:r>
            <a:r>
              <a:rPr lang="zh-CN" altLang="en-US" dirty="0">
                <a:solidFill>
                  <a:srgbClr val="C00000"/>
                </a:solidFill>
              </a:rPr>
              <a:t>支持离线本地提交</a:t>
            </a:r>
            <a:r>
              <a:rPr lang="zh-CN" altLang="en-US" dirty="0"/>
              <a:t>版本更新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服务器故障或损坏后，可使用任何一个客户端的备份进行恢复</a:t>
            </a:r>
            <a:endParaRPr lang="en-US" altLang="zh-CN" dirty="0"/>
          </a:p>
        </p:txBody>
      </p:sp>
      <p:pic>
        <p:nvPicPr>
          <p:cNvPr id="3074" name="Picture 2" descr="分布式版本控制图解">
            <a:extLst>
              <a:ext uri="{FF2B5EF4-FFF2-40B4-BE49-F238E27FC236}">
                <a16:creationId xmlns:a16="http://schemas.microsoft.com/office/drawing/2014/main" id="{129108AD-29F6-4A80-A491-83DE04070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6360"/>
            <a:ext cx="3887525" cy="465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7DBE97B-885E-45E2-B675-2F6F523267EC}"/>
              </a:ext>
            </a:extLst>
          </p:cNvPr>
          <p:cNvGrpSpPr/>
          <p:nvPr/>
        </p:nvGrpSpPr>
        <p:grpSpPr>
          <a:xfrm>
            <a:off x="5014619" y="6023966"/>
            <a:ext cx="2550230" cy="338554"/>
            <a:chOff x="2019493" y="5899706"/>
            <a:chExt cx="2550230" cy="338554"/>
          </a:xfrm>
        </p:grpSpPr>
        <p:sp>
          <p:nvSpPr>
            <p:cNvPr id="8" name="Shape 2399">
              <a:extLst>
                <a:ext uri="{FF2B5EF4-FFF2-40B4-BE49-F238E27FC236}">
                  <a16:creationId xmlns:a16="http://schemas.microsoft.com/office/drawing/2014/main" id="{9B31B3C8-8BD7-4846-91F1-7D6E80D1C81F}"/>
                </a:ext>
              </a:extLst>
            </p:cNvPr>
            <p:cNvSpPr/>
            <p:nvPr/>
          </p:nvSpPr>
          <p:spPr>
            <a:xfrm>
              <a:off x="2019493" y="5929254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F696A8D-AE8D-4561-855F-22E90357A0BB}"/>
                </a:ext>
              </a:extLst>
            </p:cNvPr>
            <p:cNvSpPr txBox="1"/>
            <p:nvPr/>
          </p:nvSpPr>
          <p:spPr>
            <a:xfrm>
              <a:off x="2321045" y="5899706"/>
              <a:ext cx="2248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典型代表：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Git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44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课程标题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目录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目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14038</TotalTime>
  <Words>5383</Words>
  <Application>Microsoft Office PowerPoint</Application>
  <PresentationFormat>宽屏</PresentationFormat>
  <Paragraphs>489</Paragraphs>
  <Slides>84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84</vt:i4>
      </vt:variant>
    </vt:vector>
  </HeadingPairs>
  <TitlesOfParts>
    <vt:vector size="97" baseType="lpstr">
      <vt:lpstr>阿里巴巴普惠体</vt:lpstr>
      <vt:lpstr>等线</vt:lpstr>
      <vt:lpstr>黑体</vt:lpstr>
      <vt:lpstr>微软雅黑</vt:lpstr>
      <vt:lpstr>Arial</vt:lpstr>
      <vt:lpstr>Calibri</vt:lpstr>
      <vt:lpstr>Segoe UI</vt:lpstr>
      <vt:lpstr>Wingdings</vt:lpstr>
      <vt:lpstr>1_课程标题页</vt:lpstr>
      <vt:lpstr>2_目录设计方案</vt:lpstr>
      <vt:lpstr>3_目标设计方案</vt:lpstr>
      <vt:lpstr>4_正文设计方案</vt:lpstr>
      <vt:lpstr>5_结束页设计方案</vt:lpstr>
      <vt:lpstr>Git</vt:lpstr>
      <vt:lpstr>PowerPoint 演示文稿</vt:lpstr>
      <vt:lpstr>起步 - 关于版本控制</vt:lpstr>
      <vt:lpstr>起步 - 关于版本控制</vt:lpstr>
      <vt:lpstr>起步 - 关于版本控制</vt:lpstr>
      <vt:lpstr>起步 - 关于版本控制</vt:lpstr>
      <vt:lpstr>起步 - 关于版本控制</vt:lpstr>
      <vt:lpstr>起步 - 关于版本控制</vt:lpstr>
      <vt:lpstr>起步 - 关于版本控制</vt:lpstr>
      <vt:lpstr>起步 - Git 基础概念</vt:lpstr>
      <vt:lpstr>起步 - Git 基础概念</vt:lpstr>
      <vt:lpstr>起步 - Git 基础概念</vt:lpstr>
      <vt:lpstr>起步 - Git 基础概念</vt:lpstr>
      <vt:lpstr>起步 - Git 基础概念</vt:lpstr>
      <vt:lpstr>起步 - Git 基础概念</vt:lpstr>
      <vt:lpstr>起步 - Git 基础概念</vt:lpstr>
      <vt:lpstr>起步 - Git 基础概念</vt:lpstr>
      <vt:lpstr>PowerPoint 演示文稿</vt:lpstr>
      <vt:lpstr>Git 基础 - 安装并配置 Git</vt:lpstr>
      <vt:lpstr>Git 基础 - 安装并配置 Git</vt:lpstr>
      <vt:lpstr>Git 基础 - 安装并配置 Git</vt:lpstr>
      <vt:lpstr>Git 基础 - 安装并配置 Git</vt:lpstr>
      <vt:lpstr>Git 基础 - 安装并配置 Git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Git 基础 - Git 的基本操作</vt:lpstr>
      <vt:lpstr>PowerPoint 演示文稿</vt:lpstr>
      <vt:lpstr>Github - 了解开源相关的概念</vt:lpstr>
      <vt:lpstr>Github - 了解开源相关的概念</vt:lpstr>
      <vt:lpstr>Github - 了解开源相关的概念</vt:lpstr>
      <vt:lpstr>Github - 了解开源相关的概念</vt:lpstr>
      <vt:lpstr>Github - 了解开源相关的概念</vt:lpstr>
      <vt:lpstr>Github - 了解开源相关的概念</vt:lpstr>
      <vt:lpstr>Github - 注册账号</vt:lpstr>
      <vt:lpstr>Github - 注册账号</vt:lpstr>
      <vt:lpstr>Github - 注册账号</vt:lpstr>
      <vt:lpstr>Github - 远程仓库的使用</vt:lpstr>
      <vt:lpstr>Github - 远程仓库的使用</vt:lpstr>
      <vt:lpstr>Github - 远程仓库的使用</vt:lpstr>
      <vt:lpstr>Github - 远程仓库的使用</vt:lpstr>
      <vt:lpstr>Github - 远程仓库的使用</vt:lpstr>
      <vt:lpstr>Github - 远程仓库的使用</vt:lpstr>
      <vt:lpstr>Github - 远程仓库的使用</vt:lpstr>
      <vt:lpstr>Github - 远程仓库的使用</vt:lpstr>
      <vt:lpstr>Github - 远程仓库的使用</vt:lpstr>
      <vt:lpstr>Github - 远程仓库的使用</vt:lpstr>
      <vt:lpstr>PowerPoint 演示文稿</vt:lpstr>
      <vt:lpstr>Git 分支 - 本地分支操作</vt:lpstr>
      <vt:lpstr>Git 分支 - 本地分支操作</vt:lpstr>
      <vt:lpstr>Git 分支 - 本地分支操作</vt:lpstr>
      <vt:lpstr>Git 分支 - 本地分支操作</vt:lpstr>
      <vt:lpstr>Git 分支 - 本地分支操作</vt:lpstr>
      <vt:lpstr>Git 分支 - 本地分支操作</vt:lpstr>
      <vt:lpstr>Git 分支 - 本地分支操作</vt:lpstr>
      <vt:lpstr>Git 分支 - 本地分支操作</vt:lpstr>
      <vt:lpstr>Git 分支 - 本地分支操作</vt:lpstr>
      <vt:lpstr>Git 分支 - 本地分支操作</vt:lpstr>
      <vt:lpstr>Git 分支 - 本地分支操作</vt:lpstr>
      <vt:lpstr>Git 分支 - 远程分支操作</vt:lpstr>
      <vt:lpstr>Git 分支 - 远程分支操作</vt:lpstr>
      <vt:lpstr>Git 分支 - 远程分支操作</vt:lpstr>
      <vt:lpstr>Git 分支 - 远程分支操作</vt:lpstr>
      <vt:lpstr>Git 分支 - 远程分支操作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escook</cp:lastModifiedBy>
  <cp:revision>1143</cp:revision>
  <dcterms:created xsi:type="dcterms:W3CDTF">2020-03-31T02:23:27Z</dcterms:created>
  <dcterms:modified xsi:type="dcterms:W3CDTF">2020-05-20T07:07:41Z</dcterms:modified>
</cp:coreProperties>
</file>